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46"/>
  </p:notesMasterIdLst>
  <p:sldIdLst>
    <p:sldId id="257" r:id="rId6"/>
    <p:sldId id="268" r:id="rId7"/>
    <p:sldId id="331" r:id="rId8"/>
    <p:sldId id="446" r:id="rId9"/>
    <p:sldId id="447" r:id="rId10"/>
    <p:sldId id="427" r:id="rId11"/>
    <p:sldId id="428" r:id="rId12"/>
    <p:sldId id="448" r:id="rId13"/>
    <p:sldId id="273" r:id="rId14"/>
    <p:sldId id="429" r:id="rId15"/>
    <p:sldId id="386" r:id="rId16"/>
    <p:sldId id="371" r:id="rId17"/>
    <p:sldId id="375" r:id="rId18"/>
    <p:sldId id="379" r:id="rId19"/>
    <p:sldId id="431" r:id="rId20"/>
    <p:sldId id="433" r:id="rId21"/>
    <p:sldId id="432" r:id="rId22"/>
    <p:sldId id="435" r:id="rId23"/>
    <p:sldId id="434" r:id="rId24"/>
    <p:sldId id="436" r:id="rId25"/>
    <p:sldId id="437" r:id="rId26"/>
    <p:sldId id="291" r:id="rId27"/>
    <p:sldId id="384" r:id="rId28"/>
    <p:sldId id="387" r:id="rId29"/>
    <p:sldId id="438" r:id="rId30"/>
    <p:sldId id="411" r:id="rId31"/>
    <p:sldId id="418" r:id="rId32"/>
    <p:sldId id="439" r:id="rId33"/>
    <p:sldId id="449" r:id="rId34"/>
    <p:sldId id="441" r:id="rId35"/>
    <p:sldId id="442" r:id="rId36"/>
    <p:sldId id="443" r:id="rId37"/>
    <p:sldId id="444" r:id="rId38"/>
    <p:sldId id="445" r:id="rId39"/>
    <p:sldId id="324" r:id="rId40"/>
    <p:sldId id="329" r:id="rId41"/>
    <p:sldId id="451" r:id="rId42"/>
    <p:sldId id="450" r:id="rId43"/>
    <p:sldId id="325" r:id="rId44"/>
    <p:sldId id="316" r:id="rId45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ne van Daal" initials="TvD" lastIdx="2" clrIdx="0">
    <p:extLst>
      <p:ext uri="{19B8F6BF-5375-455C-9EA6-DF929625EA0E}">
        <p15:presenceInfo xmlns:p15="http://schemas.microsoft.com/office/powerpoint/2012/main" userId="S::tvdaal@ad.ua.ac.be::ecf543c1-d1bd-4274-b68c-558406766bb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C00FF"/>
    <a:srgbClr val="2A77CF"/>
    <a:srgbClr val="983466"/>
    <a:srgbClr val="9A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Stijl, thema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8FB837D-C827-4EFA-A057-4D05807E0F7C}" styleName="Stijl, thema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Stijl, thema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8B1032C-EA38-4F05-BA0D-38AFFFC7BED3}" styleName="Stijl, licht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64447" autoAdjust="0"/>
  </p:normalViewPr>
  <p:slideViewPr>
    <p:cSldViewPr snapToGrid="0" snapToObjects="1" showGuides="1">
      <p:cViewPr varScale="1">
        <p:scale>
          <a:sx n="56" d="100"/>
          <a:sy n="56" d="100"/>
        </p:scale>
        <p:origin x="157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024AD-D02E-1148-9813-A0DDE1A9AA61}" type="datetimeFigureOut">
              <a:rPr lang="nl-BE" smtClean="0"/>
              <a:t>27/03/2024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03808-A6AE-8847-8EC6-9F383425AE8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9591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3516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0222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1179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1549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610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5135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4745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1466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9534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40547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1883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6882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5330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05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5157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511555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8529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5895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6580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6127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6790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2726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4901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076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enke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1F0EA669-8677-CD4C-AD8D-C4852AC0E3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3887" y="1577009"/>
            <a:ext cx="10944226" cy="46602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274638" indent="-274638"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SzPct val="75000"/>
              <a:buFont typeface="Wingdings" pitchFamily="2" charset="2"/>
              <a:buChar char="§"/>
              <a:defRPr sz="2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grafiek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als u een object wilt toevoegen</a:t>
            </a:r>
            <a:endParaRPr lang="nl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</p:spPr>
        <p:txBody>
          <a:bodyPr/>
          <a:lstStyle>
            <a:lvl1pPr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elroodvolvl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35C0A10-7AE5-B54C-981D-2DBA7B6F34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49850" y="1613587"/>
            <a:ext cx="1892300" cy="533400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master </a:t>
            </a:r>
            <a:r>
              <a:rPr lang="en-GB" dirty="0" err="1"/>
              <a:t>ondertitel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el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3E52E258-A471-1A48-9273-7FE52ACD15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nl-B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master </a:t>
            </a:r>
            <a:r>
              <a:rPr lang="en-GB" dirty="0" err="1"/>
              <a:t>ondertitel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me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40E03AEB-DCFF-FA42-98DA-C3ACA4374F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en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Quote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quote e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Quote</a:t>
            </a:r>
            <a:endParaRPr lang="nl-BE" dirty="0"/>
          </a:p>
        </p:txBody>
      </p:sp>
      <p:pic>
        <p:nvPicPr>
          <p:cNvPr id="6" name="Afbeelding 4">
            <a:extLst>
              <a:ext uri="{FF2B5EF4-FFF2-40B4-BE49-F238E27FC236}">
                <a16:creationId xmlns:a16="http://schemas.microsoft.com/office/drawing/2014/main" id="{A0A6BFC5-0BDC-5046-9C6A-AAF1C2A72D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8" name="Tijdelijke aanduiding voor inhoud 19">
            <a:extLst>
              <a:ext uri="{FF2B5EF4-FFF2-40B4-BE49-F238E27FC236}">
                <a16:creationId xmlns:a16="http://schemas.microsoft.com/office/drawing/2014/main" id="{BE210D56-4E21-934F-8202-FD47D01F6AA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564313" y="2272145"/>
            <a:ext cx="5003800" cy="3965142"/>
          </a:xfr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eelden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</p:spPr>
        <p:txBody>
          <a:bodyPr lIns="0" tIns="0" rIns="0" bIns="0">
            <a:noAutofit/>
          </a:bodyPr>
          <a:lstStyle>
            <a:lvl1pPr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6" name="Tijdelijke aanduiding voor dianummer 3">
            <a:extLst>
              <a:ext uri="{FF2B5EF4-FFF2-40B4-BE49-F238E27FC236}">
                <a16:creationId xmlns:a16="http://schemas.microsoft.com/office/drawing/2014/main" id="{00FD63E4-7A1F-3F45-BEA4-5214676296E8}"/>
              </a:ext>
            </a:extLst>
          </p:cNvPr>
          <p:cNvSpPr txBox="1">
            <a:spLocks/>
          </p:cNvSpPr>
          <p:nvPr userDrawn="1"/>
        </p:nvSpPr>
        <p:spPr>
          <a:xfrm>
            <a:off x="8923493" y="6339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2"/>
                </a:solidFill>
                <a:latin typeface="ITC Officina Sans Std Book" panose="020B0506040203020204" pitchFamily="34" charset="77"/>
                <a:ea typeface="+mn-ea"/>
                <a:cs typeface="+mn-cs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9pPr>
          </a:lstStyle>
          <a:p>
            <a:fld id="{E038E271-308C-2E46-A3EC-56326F9084CC}" type="slidenum">
              <a:rPr lang="nl-BE" b="0" i="0" smtClean="0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‹nr.›</a:t>
            </a:fld>
            <a:endParaRPr lang="nl-BE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/>
              <a:t>Quote</a:t>
            </a:r>
            <a:endParaRPr lang="en-BE" dirty="0"/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BE" sz="1600" b="0" i="0" dirty="0">
              <a:latin typeface="ITC Officina Sans Std Book" panose="020B0506040203020204" pitchFamily="34" charset="77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9ECB3C9-12BB-DD49-AC9C-6DE65FEA7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550" cy="4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Picture Placeholder 24">
            <a:extLst>
              <a:ext uri="{FF2B5EF4-FFF2-40B4-BE49-F238E27FC236}">
                <a16:creationId xmlns:a16="http://schemas.microsoft.com/office/drawing/2014/main" id="{68654313-1537-5142-95BA-4A8661FBC4E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2596742" cy="5616575"/>
          </a:xfrm>
          <a:custGeom>
            <a:avLst/>
            <a:gdLst>
              <a:gd name="connsiteX0" fmla="*/ 0 w 2596742"/>
              <a:gd name="connsiteY0" fmla="*/ 0 h 5616575"/>
              <a:gd name="connsiteX1" fmla="*/ 2596742 w 2596742"/>
              <a:gd name="connsiteY1" fmla="*/ 0 h 5616575"/>
              <a:gd name="connsiteX2" fmla="*/ 2596742 w 2596742"/>
              <a:gd name="connsiteY2" fmla="*/ 5616575 h 5616575"/>
              <a:gd name="connsiteX3" fmla="*/ 253304 w 2596742"/>
              <a:gd name="connsiteY3" fmla="*/ 5616575 h 5616575"/>
              <a:gd name="connsiteX4" fmla="*/ 202263 w 2596742"/>
              <a:gd name="connsiteY4" fmla="*/ 5611430 h 5616575"/>
              <a:gd name="connsiteX5" fmla="*/ 0 w 259674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742" h="5616575">
                <a:moveTo>
                  <a:pt x="0" y="0"/>
                </a:moveTo>
                <a:lnTo>
                  <a:pt x="2596742" y="0"/>
                </a:lnTo>
                <a:lnTo>
                  <a:pt x="259674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reed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beel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C001DE70-4479-594D-A26D-6DB2E92A0A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2724" y="4184248"/>
            <a:ext cx="3434216" cy="2050586"/>
          </a:xfrm>
        </p:spPr>
        <p:txBody>
          <a:bodyPr lIns="0" tIns="0" rIns="0" bIns="0"/>
          <a:lstStyle>
            <a:lvl1pPr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67FEAD4B-4784-944D-8A3A-6F8F05B2424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79572" y="4184248"/>
            <a:ext cx="3444601" cy="2053040"/>
          </a:xfrm>
        </p:spPr>
        <p:txBody>
          <a:bodyPr lIns="0" tIns="0" rIns="0" bIns="0"/>
          <a:lstStyle>
            <a:lvl1pPr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6" name="Tijdelijke aanduiding voor inhoud 19">
            <a:extLst>
              <a:ext uri="{FF2B5EF4-FFF2-40B4-BE49-F238E27FC236}">
                <a16:creationId xmlns:a16="http://schemas.microsoft.com/office/drawing/2014/main" id="{9200DA6C-1B4D-7949-8FFA-3FD5A35A03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25016" y="4184248"/>
            <a:ext cx="3422523" cy="2053040"/>
          </a:xfrm>
        </p:spPr>
        <p:txBody>
          <a:bodyPr lIns="0" tIns="0" rIns="0" bIns="0"/>
          <a:lstStyle>
            <a:lvl1pPr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7770" y="3547641"/>
            <a:ext cx="3457018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3711" y="3547641"/>
            <a:ext cx="3423828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35526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3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1068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8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pictogra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CEE21860-5FC5-0A4C-BF9F-FA989D78CDF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1466" y="4248036"/>
            <a:ext cx="3439464" cy="1989251"/>
          </a:xfrm>
        </p:spPr>
        <p:txBody>
          <a:bodyPr lIns="0" tIns="0" rIns="0" bIns="0"/>
          <a:lstStyle>
            <a:lvl1pPr algn="ctr"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1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53126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25749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0" name="Tijdelijke aanduiding voor inhoud 19">
            <a:extLst>
              <a:ext uri="{FF2B5EF4-FFF2-40B4-BE49-F238E27FC236}">
                <a16:creationId xmlns:a16="http://schemas.microsoft.com/office/drawing/2014/main" id="{BAE77478-3281-CE4C-A99F-3E6F4A49E17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123177" y="4248037"/>
            <a:ext cx="3439464" cy="1989251"/>
          </a:xfrm>
        </p:spPr>
        <p:txBody>
          <a:bodyPr lIns="0" tIns="0" rIns="0" bIns="0"/>
          <a:lstStyle>
            <a:lvl1pPr algn="ctr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2521" y="3725750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2" name="Tijdelijke aanduiding voor inhoud 19">
            <a:extLst>
              <a:ext uri="{FF2B5EF4-FFF2-40B4-BE49-F238E27FC236}">
                <a16:creationId xmlns:a16="http://schemas.microsoft.com/office/drawing/2014/main" id="{050AED9D-9374-024A-95E7-51259149F7B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370394" y="4226560"/>
            <a:ext cx="3439464" cy="1989251"/>
          </a:xfrm>
        </p:spPr>
        <p:txBody>
          <a:bodyPr lIns="0" tIns="0" rIns="0" bIns="0"/>
          <a:lstStyle>
            <a:lvl1pPr algn="ctr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69738" y="3704273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pictogra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A56CA53A-2F47-F94E-BBC9-739AF3FD799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39266" y="2133247"/>
            <a:ext cx="2406350" cy="1404432"/>
          </a:xfrm>
        </p:spPr>
        <p:txBody>
          <a:bodyPr lIns="0" tIns="0" rIns="0" bIns="0"/>
          <a:lstStyle>
            <a:lvl1pPr algn="l"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6" name="Tijdelijke aanduiding voor inhoud 19">
            <a:extLst>
              <a:ext uri="{FF2B5EF4-FFF2-40B4-BE49-F238E27FC236}">
                <a16:creationId xmlns:a16="http://schemas.microsoft.com/office/drawing/2014/main" id="{9D9A0FC3-0D38-0441-BB3C-75F8A95AF94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70977" y="2133247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8" name="Tijdelijke aanduiding voor inhoud 19">
            <a:extLst>
              <a:ext uri="{FF2B5EF4-FFF2-40B4-BE49-F238E27FC236}">
                <a16:creationId xmlns:a16="http://schemas.microsoft.com/office/drawing/2014/main" id="{2045FFF3-F25B-614B-A526-AC100D6B9B0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815080" y="2133247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4" name="Tijdelijke aanduiding voor inhoud 19">
            <a:extLst>
              <a:ext uri="{FF2B5EF4-FFF2-40B4-BE49-F238E27FC236}">
                <a16:creationId xmlns:a16="http://schemas.microsoft.com/office/drawing/2014/main" id="{0385125A-3379-2746-BD83-583F817C5CC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339266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6" name="Tijdelijke aanduiding voor inhoud 19">
            <a:extLst>
              <a:ext uri="{FF2B5EF4-FFF2-40B4-BE49-F238E27FC236}">
                <a16:creationId xmlns:a16="http://schemas.microsoft.com/office/drawing/2014/main" id="{2459C232-5B0E-134D-B9C4-9B40E0751E2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5070977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8" name="Tijdelijke aanduiding voor inhoud 19">
            <a:extLst>
              <a:ext uri="{FF2B5EF4-FFF2-40B4-BE49-F238E27FC236}">
                <a16:creationId xmlns:a16="http://schemas.microsoft.com/office/drawing/2014/main" id="{FA64A415-5531-2B4D-907A-7C688388BF90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815080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als u een object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8" name="Tijdelijke aanduiding voor tekst 13">
            <a:extLst>
              <a:ext uri="{FF2B5EF4-FFF2-40B4-BE49-F238E27FC236}">
                <a16:creationId xmlns:a16="http://schemas.microsoft.com/office/drawing/2014/main" id="{FC89CC1E-5699-C54E-83AE-63F796F39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1604479"/>
            <a:ext cx="10944226" cy="6210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r>
              <a:rPr lang="nl-NL" dirty="0"/>
              <a:t>Ondertitel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Afbeelding 4">
            <a:extLst>
              <a:ext uri="{FF2B5EF4-FFF2-40B4-BE49-F238E27FC236}">
                <a16:creationId xmlns:a16="http://schemas.microsoft.com/office/drawing/2014/main" id="{B2CABEA2-6FA0-0245-B24A-C92832AA0D0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3" r:id="rId9"/>
    <p:sldLayoutId id="2147484112" r:id="rId10"/>
    <p:sldLayoutId id="2147484102" r:id="rId11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rgbClr val="FF0000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740815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733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090057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733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3pPr>
      <a:lvl4pPr marL="1454114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4pPr>
      <a:lvl5pPr marL="1663658" indent="-22647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5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7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6.wdp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png"/><Relationship Id="rId4" Type="http://schemas.openxmlformats.org/officeDocument/2006/relationships/oleObject" Target="???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Statistiek B – contactmoment 4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i="1" dirty="0"/>
              <a:t>Assumpties regressieanalyse</a:t>
            </a:r>
          </a:p>
          <a:p>
            <a:r>
              <a:rPr lang="nl-BE" i="1" dirty="0"/>
              <a:t>Meervoudige regressieanalyse</a:t>
            </a:r>
          </a:p>
          <a:p>
            <a:pPr algn="l"/>
            <a:r>
              <a:rPr lang="nl-BE" dirty="0"/>
              <a:t>										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8CDACA-52F2-B544-8FC1-530354D9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Waarom lineair?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0B47242-72CD-5D4E-BFDA-DD3596F880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6BC146-99F3-8146-B708-09DF0CE85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 dirty="0">
                <a:ea typeface="ＭＳ Ｐゴシック" charset="0"/>
                <a:cs typeface="ＭＳ Ｐゴシック" charset="0"/>
              </a:rPr>
              <a:t>Empirisch vaak voorkomend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dirty="0">
                <a:ea typeface="ＭＳ Ｐゴシック" charset="0"/>
                <a:cs typeface="ＭＳ Ｐゴシック" charset="0"/>
              </a:rPr>
              <a:t>Spaarzaam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 dirty="0">
                <a:ea typeface="ＭＳ Ｐゴシック" charset="0"/>
                <a:cs typeface="ＭＳ Ｐゴシック" charset="0"/>
              </a:rPr>
              <a:t>Theorie zegt meestal weinig over mogelijke vorm van niet-lineaire verbanden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nl-BE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03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2075D-01DB-5641-A1B9-A88661F2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Homoscedasticiteit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D09AFEE-7ACD-CF48-B371-C7350AC15F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207432-7744-084A-90BA-C425098D9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560303"/>
            <a:ext cx="10944226" cy="4660279"/>
          </a:xfrm>
        </p:spPr>
        <p:txBody>
          <a:bodyPr/>
          <a:lstStyle/>
          <a:p>
            <a:r>
              <a:rPr lang="nl-BE" altLang="nl-BE" i="1" dirty="0"/>
              <a:t>Variantie in Y is constant en bijgevolg NIET afhankelijk van X </a:t>
            </a:r>
            <a:endParaRPr lang="nl-BE" i="1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A7BF598-F5CB-434E-9800-F08372DB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2552700"/>
            <a:ext cx="7556500" cy="3276600"/>
          </a:xfrm>
          <a:prstGeom prst="rect">
            <a:avLst/>
          </a:prstGeom>
        </p:spPr>
      </p:pic>
      <p:grpSp>
        <p:nvGrpSpPr>
          <p:cNvPr id="15" name="Groep 14">
            <a:extLst>
              <a:ext uri="{FF2B5EF4-FFF2-40B4-BE49-F238E27FC236}">
                <a16:creationId xmlns:a16="http://schemas.microsoft.com/office/drawing/2014/main" id="{0C466101-06BB-BD4A-BF4E-A2073979FE67}"/>
              </a:ext>
            </a:extLst>
          </p:cNvPr>
          <p:cNvGrpSpPr/>
          <p:nvPr/>
        </p:nvGrpSpPr>
        <p:grpSpPr>
          <a:xfrm>
            <a:off x="3769513" y="5757342"/>
            <a:ext cx="511043" cy="553105"/>
            <a:chOff x="1379881" y="3986783"/>
            <a:chExt cx="511043" cy="553105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C7BD959-8DBB-D44A-AECE-D04600BA5FF2}"/>
                </a:ext>
              </a:extLst>
            </p:cNvPr>
            <p:cNvSpPr/>
            <p:nvPr/>
          </p:nvSpPr>
          <p:spPr bwMode="auto">
            <a:xfrm>
              <a:off x="1380771" y="3986783"/>
              <a:ext cx="510153" cy="5306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180000" rIns="180000" bIns="180000" rtlCol="0" anchor="ctr"/>
            <a:lstStyle/>
            <a:p>
              <a:pPr marL="179388" indent="-179388" algn="ctr">
                <a:spcAft>
                  <a:spcPts val="450"/>
                </a:spcAft>
                <a:buFont typeface="Arial" charset="0"/>
                <a:buChar char="•"/>
              </a:pPr>
              <a:endParaRPr lang="nl-BE" sz="16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endParaRPr>
            </a:p>
          </p:txBody>
        </p:sp>
        <p:pic>
          <p:nvPicPr>
            <p:cNvPr id="7" name="Afbeelding 6" descr="Afbeelding met tafel&#10;&#10;Automatisch gegenereerde beschrijving">
              <a:extLst>
                <a:ext uri="{FF2B5EF4-FFF2-40B4-BE49-F238E27FC236}">
                  <a16:creationId xmlns:a16="http://schemas.microsoft.com/office/drawing/2014/main" id="{52DCEAA4-09B0-054E-BD9E-3941BE5B9D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4625" b="71797" l="2187" r="9943"/>
                      </a14:imgEffect>
                    </a14:imgLayer>
                  </a14:imgProps>
                </a:ext>
              </a:extLst>
            </a:blip>
            <a:srcRect l="2214" t="64081" r="90855" b="27307"/>
            <a:stretch/>
          </p:blipFill>
          <p:spPr>
            <a:xfrm>
              <a:off x="1379881" y="4009263"/>
              <a:ext cx="510155" cy="530625"/>
            </a:xfrm>
            <a:prstGeom prst="rect">
              <a:avLst/>
            </a:prstGeom>
          </p:spPr>
        </p:pic>
      </p:grpSp>
      <p:grpSp>
        <p:nvGrpSpPr>
          <p:cNvPr id="14" name="Groep 13">
            <a:extLst>
              <a:ext uri="{FF2B5EF4-FFF2-40B4-BE49-F238E27FC236}">
                <a16:creationId xmlns:a16="http://schemas.microsoft.com/office/drawing/2014/main" id="{F5871ABE-4B02-B240-9AB2-E1FC2B9AC2AA}"/>
              </a:ext>
            </a:extLst>
          </p:cNvPr>
          <p:cNvGrpSpPr/>
          <p:nvPr/>
        </p:nvGrpSpPr>
        <p:grpSpPr>
          <a:xfrm>
            <a:off x="7425294" y="5757342"/>
            <a:ext cx="551163" cy="530625"/>
            <a:chOff x="1338873" y="4767072"/>
            <a:chExt cx="551163" cy="530625"/>
          </a:xfrm>
          <a:solidFill>
            <a:schemeClr val="accent2"/>
          </a:solidFill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E9015E0-A0EE-B449-98E0-5E9283C1C032}"/>
                </a:ext>
              </a:extLst>
            </p:cNvPr>
            <p:cNvSpPr/>
            <p:nvPr/>
          </p:nvSpPr>
          <p:spPr bwMode="auto">
            <a:xfrm>
              <a:off x="1379882" y="4767072"/>
              <a:ext cx="510154" cy="530625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180000" rIns="180000" bIns="180000" rtlCol="0" anchor="ctr"/>
            <a:lstStyle/>
            <a:p>
              <a:pPr marL="179388" indent="-179388" algn="ctr">
                <a:spcAft>
                  <a:spcPts val="450"/>
                </a:spcAft>
                <a:buFont typeface="Arial" charset="0"/>
                <a:buChar char="•"/>
              </a:pPr>
              <a:endParaRPr lang="nl-BE" sz="16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endParaRPr>
            </a:p>
          </p:txBody>
        </p:sp>
        <p:pic>
          <p:nvPicPr>
            <p:cNvPr id="9" name="Afbeelding 8" descr="Afbeelding met tafel&#10;&#10;Automatisch gegenereerde beschrijving">
              <a:extLst>
                <a:ext uri="{FF2B5EF4-FFF2-40B4-BE49-F238E27FC236}">
                  <a16:creationId xmlns:a16="http://schemas.microsoft.com/office/drawing/2014/main" id="{42533452-5AB5-4F4D-9580-A1A6AABD9E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4250" b="71422" l="53033" r="59788"/>
                      </a14:imgEffect>
                    </a14:imgLayer>
                  </a14:imgProps>
                </a:ext>
              </a:extLst>
            </a:blip>
            <a:srcRect l="52189" t="63707" r="40880" b="27681"/>
            <a:stretch/>
          </p:blipFill>
          <p:spPr>
            <a:xfrm>
              <a:off x="1338873" y="4767072"/>
              <a:ext cx="510153" cy="530625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55088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2075D-01DB-5641-A1B9-A88661F2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Geen outliers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D09AFEE-7ACD-CF48-B371-C7350AC15F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207432-7744-084A-90BA-C425098D9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5FB23A4-D4D9-8444-9DE5-C9782A7F5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2421690"/>
            <a:ext cx="7569200" cy="3365500"/>
          </a:xfrm>
          <a:prstGeom prst="rect">
            <a:avLst/>
          </a:prstGeom>
        </p:spPr>
      </p:pic>
      <p:grpSp>
        <p:nvGrpSpPr>
          <p:cNvPr id="20" name="Groep 19">
            <a:extLst>
              <a:ext uri="{FF2B5EF4-FFF2-40B4-BE49-F238E27FC236}">
                <a16:creationId xmlns:a16="http://schemas.microsoft.com/office/drawing/2014/main" id="{F7605DF1-9B79-D74A-8A96-A5349DA61C14}"/>
              </a:ext>
            </a:extLst>
          </p:cNvPr>
          <p:cNvGrpSpPr/>
          <p:nvPr/>
        </p:nvGrpSpPr>
        <p:grpSpPr>
          <a:xfrm>
            <a:off x="3769513" y="5757342"/>
            <a:ext cx="511043" cy="553105"/>
            <a:chOff x="1379881" y="3986783"/>
            <a:chExt cx="511043" cy="553105"/>
          </a:xfrm>
        </p:grpSpPr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F1523D69-582B-CC46-8D0E-0A8FAF5D03F9}"/>
                </a:ext>
              </a:extLst>
            </p:cNvPr>
            <p:cNvSpPr/>
            <p:nvPr/>
          </p:nvSpPr>
          <p:spPr bwMode="auto">
            <a:xfrm>
              <a:off x="1380771" y="3986783"/>
              <a:ext cx="510153" cy="5306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180000" rIns="180000" bIns="180000" rtlCol="0" anchor="ctr"/>
            <a:lstStyle/>
            <a:p>
              <a:pPr marL="179388" indent="-179388" algn="ctr">
                <a:spcAft>
                  <a:spcPts val="450"/>
                </a:spcAft>
                <a:buFont typeface="Arial" charset="0"/>
                <a:buChar char="•"/>
              </a:pPr>
              <a:endParaRPr lang="nl-BE" sz="16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endParaRPr>
            </a:p>
          </p:txBody>
        </p:sp>
        <p:pic>
          <p:nvPicPr>
            <p:cNvPr id="22" name="Afbeelding 21" descr="Afbeelding met tafel&#10;&#10;Automatisch gegenereerde beschrijving">
              <a:extLst>
                <a:ext uri="{FF2B5EF4-FFF2-40B4-BE49-F238E27FC236}">
                  <a16:creationId xmlns:a16="http://schemas.microsoft.com/office/drawing/2014/main" id="{BCA183A7-F3E5-F942-9B40-719C27EEA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4625" b="71797" l="2187" r="9943"/>
                      </a14:imgEffect>
                    </a14:imgLayer>
                  </a14:imgProps>
                </a:ext>
              </a:extLst>
            </a:blip>
            <a:srcRect l="2214" t="64081" r="90855" b="27307"/>
            <a:stretch/>
          </p:blipFill>
          <p:spPr>
            <a:xfrm>
              <a:off x="1379881" y="4009263"/>
              <a:ext cx="510155" cy="530625"/>
            </a:xfrm>
            <a:prstGeom prst="rect">
              <a:avLst/>
            </a:prstGeom>
          </p:spPr>
        </p:pic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BE951B01-3A22-6746-B56F-C8B93976F23E}"/>
              </a:ext>
            </a:extLst>
          </p:cNvPr>
          <p:cNvGrpSpPr/>
          <p:nvPr/>
        </p:nvGrpSpPr>
        <p:grpSpPr>
          <a:xfrm>
            <a:off x="7425294" y="5757342"/>
            <a:ext cx="551163" cy="530625"/>
            <a:chOff x="1338873" y="4767072"/>
            <a:chExt cx="551163" cy="530625"/>
          </a:xfrm>
          <a:solidFill>
            <a:schemeClr val="accent2"/>
          </a:solidFill>
        </p:grpSpPr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DAD0A291-FE0D-844A-96E7-4B4A08A95F41}"/>
                </a:ext>
              </a:extLst>
            </p:cNvPr>
            <p:cNvSpPr/>
            <p:nvPr/>
          </p:nvSpPr>
          <p:spPr bwMode="auto">
            <a:xfrm>
              <a:off x="1379882" y="4767072"/>
              <a:ext cx="510154" cy="530625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180000" rIns="180000" bIns="180000" rtlCol="0" anchor="ctr"/>
            <a:lstStyle/>
            <a:p>
              <a:pPr marL="179388" indent="-179388" algn="ctr">
                <a:spcAft>
                  <a:spcPts val="450"/>
                </a:spcAft>
                <a:buFont typeface="Arial" charset="0"/>
                <a:buChar char="•"/>
              </a:pPr>
              <a:endParaRPr lang="nl-BE" sz="16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endParaRPr>
            </a:p>
          </p:txBody>
        </p:sp>
        <p:pic>
          <p:nvPicPr>
            <p:cNvPr id="25" name="Afbeelding 24" descr="Afbeelding met tafel&#10;&#10;Automatisch gegenereerde beschrijving">
              <a:extLst>
                <a:ext uri="{FF2B5EF4-FFF2-40B4-BE49-F238E27FC236}">
                  <a16:creationId xmlns:a16="http://schemas.microsoft.com/office/drawing/2014/main" id="{7F403482-3530-0545-97B5-E02E29222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4250" b="71422" l="53033" r="59788"/>
                      </a14:imgEffect>
                    </a14:imgLayer>
                  </a14:imgProps>
                </a:ext>
              </a:extLst>
            </a:blip>
            <a:srcRect l="52189" t="63707" r="40880" b="27681"/>
            <a:stretch/>
          </p:blipFill>
          <p:spPr>
            <a:xfrm>
              <a:off x="1338873" y="4767072"/>
              <a:ext cx="510153" cy="530625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42113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12EBA-883D-3F4B-AEBD-64E44985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Geen clustering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E03C72B-29CD-E544-BD40-364BA78E1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nl-BE" b="0" dirty="0"/>
          </a:p>
          <a:p>
            <a:pPr>
              <a:lnSpc>
                <a:spcPct val="80000"/>
              </a:lnSpc>
            </a:pPr>
            <a:endParaRPr lang="nl-BE" b="0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C7A5354-21EE-1040-9BFC-0BD5146849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402C7ED-AACF-CF4B-9BDF-164CD798D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30" y="2616921"/>
            <a:ext cx="7505700" cy="3225800"/>
          </a:xfrm>
          <a:prstGeom prst="rect">
            <a:avLst/>
          </a:prstGeom>
        </p:spPr>
      </p:pic>
      <p:grpSp>
        <p:nvGrpSpPr>
          <p:cNvPr id="17" name="Groep 16">
            <a:extLst>
              <a:ext uri="{FF2B5EF4-FFF2-40B4-BE49-F238E27FC236}">
                <a16:creationId xmlns:a16="http://schemas.microsoft.com/office/drawing/2014/main" id="{BAD8D904-69BB-A447-B0FB-B94C56F65BE3}"/>
              </a:ext>
            </a:extLst>
          </p:cNvPr>
          <p:cNvGrpSpPr/>
          <p:nvPr/>
        </p:nvGrpSpPr>
        <p:grpSpPr>
          <a:xfrm>
            <a:off x="3769513" y="5757342"/>
            <a:ext cx="511043" cy="553105"/>
            <a:chOff x="1379881" y="3986783"/>
            <a:chExt cx="511043" cy="553105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E513583-81B8-A041-831A-F81D85D5FE70}"/>
                </a:ext>
              </a:extLst>
            </p:cNvPr>
            <p:cNvSpPr/>
            <p:nvPr/>
          </p:nvSpPr>
          <p:spPr bwMode="auto">
            <a:xfrm>
              <a:off x="1380771" y="3986783"/>
              <a:ext cx="510153" cy="5306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180000" rIns="180000" bIns="180000" rtlCol="0" anchor="ctr"/>
            <a:lstStyle/>
            <a:p>
              <a:pPr marL="179388" indent="-179388" algn="ctr">
                <a:spcAft>
                  <a:spcPts val="450"/>
                </a:spcAft>
                <a:buFont typeface="Arial" charset="0"/>
                <a:buChar char="•"/>
              </a:pPr>
              <a:endParaRPr lang="nl-BE" sz="16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endParaRPr>
            </a:p>
          </p:txBody>
        </p:sp>
        <p:pic>
          <p:nvPicPr>
            <p:cNvPr id="19" name="Afbeelding 18" descr="Afbeelding met tafel&#10;&#10;Automatisch gegenereerde beschrijving">
              <a:extLst>
                <a:ext uri="{FF2B5EF4-FFF2-40B4-BE49-F238E27FC236}">
                  <a16:creationId xmlns:a16="http://schemas.microsoft.com/office/drawing/2014/main" id="{F3AD67B2-9E2F-3C4D-BC90-EFE9FBDDA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4625" b="71797" l="2187" r="9943"/>
                      </a14:imgEffect>
                    </a14:imgLayer>
                  </a14:imgProps>
                </a:ext>
              </a:extLst>
            </a:blip>
            <a:srcRect l="2214" t="64081" r="90855" b="27307"/>
            <a:stretch/>
          </p:blipFill>
          <p:spPr>
            <a:xfrm>
              <a:off x="1379881" y="4009263"/>
              <a:ext cx="510155" cy="530625"/>
            </a:xfrm>
            <a:prstGeom prst="rect">
              <a:avLst/>
            </a:prstGeom>
          </p:spPr>
        </p:pic>
      </p:grpSp>
      <p:grpSp>
        <p:nvGrpSpPr>
          <p:cNvPr id="20" name="Groep 19">
            <a:extLst>
              <a:ext uri="{FF2B5EF4-FFF2-40B4-BE49-F238E27FC236}">
                <a16:creationId xmlns:a16="http://schemas.microsoft.com/office/drawing/2014/main" id="{773C3D52-49AA-C943-A94B-6FBE6F7A1D34}"/>
              </a:ext>
            </a:extLst>
          </p:cNvPr>
          <p:cNvGrpSpPr/>
          <p:nvPr/>
        </p:nvGrpSpPr>
        <p:grpSpPr>
          <a:xfrm>
            <a:off x="7425294" y="5757342"/>
            <a:ext cx="551163" cy="530625"/>
            <a:chOff x="1338873" y="4767072"/>
            <a:chExt cx="551163" cy="530625"/>
          </a:xfrm>
          <a:solidFill>
            <a:schemeClr val="accent2"/>
          </a:solidFill>
        </p:grpSpPr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E009F954-BBEC-FE4F-8D14-7C7088250B6A}"/>
                </a:ext>
              </a:extLst>
            </p:cNvPr>
            <p:cNvSpPr/>
            <p:nvPr/>
          </p:nvSpPr>
          <p:spPr bwMode="auto">
            <a:xfrm>
              <a:off x="1379882" y="4767072"/>
              <a:ext cx="510154" cy="530625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180000" rIns="180000" bIns="180000" rtlCol="0" anchor="ctr"/>
            <a:lstStyle/>
            <a:p>
              <a:pPr marL="179388" indent="-179388" algn="ctr">
                <a:spcAft>
                  <a:spcPts val="450"/>
                </a:spcAft>
                <a:buFont typeface="Arial" charset="0"/>
                <a:buChar char="•"/>
              </a:pPr>
              <a:endParaRPr lang="nl-BE" sz="16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endParaRPr>
            </a:p>
          </p:txBody>
        </p:sp>
        <p:pic>
          <p:nvPicPr>
            <p:cNvPr id="22" name="Afbeelding 21" descr="Afbeelding met tafel&#10;&#10;Automatisch gegenereerde beschrijving">
              <a:extLst>
                <a:ext uri="{FF2B5EF4-FFF2-40B4-BE49-F238E27FC236}">
                  <a16:creationId xmlns:a16="http://schemas.microsoft.com/office/drawing/2014/main" id="{E606BBA6-C4C4-F54E-A21E-CFD088399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4250" b="71422" l="53033" r="59788"/>
                      </a14:imgEffect>
                    </a14:imgLayer>
                  </a14:imgProps>
                </a:ext>
              </a:extLst>
            </a:blip>
            <a:srcRect l="52189" t="63707" r="40880" b="27681"/>
            <a:stretch/>
          </p:blipFill>
          <p:spPr>
            <a:xfrm>
              <a:off x="1338873" y="4767072"/>
              <a:ext cx="510153" cy="530625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43802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D53A5F-9565-1241-B91B-75CA015B4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cont     oleren?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A736900-0473-B944-BD95-E00AB303E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28437C2-F9CB-9C49-A3E0-079D9C7F3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altLang="nl-BE" dirty="0"/>
              <a:t>Verschillende grafische weergaven:</a:t>
            </a:r>
          </a:p>
          <a:p>
            <a:pPr marL="819140" lvl="1" indent="-457200">
              <a:buFont typeface="+mj-lt"/>
              <a:buAutoNum type="arabicPeriod"/>
            </a:pPr>
            <a:r>
              <a:rPr lang="nl-BE" altLang="nl-BE" dirty="0"/>
              <a:t>Standaardgrafieken uit R</a:t>
            </a:r>
          </a:p>
          <a:p>
            <a:pPr marL="819140" lvl="1" indent="-457200">
              <a:buFont typeface="+mj-lt"/>
              <a:buAutoNum type="arabicPeriod"/>
            </a:pPr>
            <a:r>
              <a:rPr lang="nl-BE" altLang="nl-BE" dirty="0"/>
              <a:t>“Gepersonaliseerde” grafieken via OLP2 functies</a:t>
            </a:r>
          </a:p>
        </p:txBody>
      </p:sp>
      <p:pic>
        <p:nvPicPr>
          <p:cNvPr id="6" name="Picture 2" descr="Afbeeldingsresultaat voor R">
            <a:extLst>
              <a:ext uri="{FF2B5EF4-FFF2-40B4-BE49-F238E27FC236}">
                <a16:creationId xmlns:a16="http://schemas.microsoft.com/office/drawing/2014/main" id="{F6AA02EB-3A6F-744B-AF27-1BFBE9500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028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65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588AB2-F02A-D548-AB99-A1662DE89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Standaardgrafieken uit R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85F7AAE-676F-6A4F-A97C-12F1B0A66A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15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5CEB87B-536E-C340-8E61-F88B34709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6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par(mfrow = c(2,2))</a:t>
            </a:r>
          </a:p>
          <a:p>
            <a:pPr marL="0" indent="0">
              <a:buNone/>
            </a:pPr>
            <a:r>
              <a:rPr lang="nl-BE" sz="16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plot(Model1)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933778E-CE6F-5844-96F0-7C0DE3979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0" y="1063358"/>
            <a:ext cx="7663180" cy="5794642"/>
          </a:xfrm>
          <a:prstGeom prst="rect">
            <a:avLst/>
          </a:prstGeom>
        </p:spPr>
      </p:pic>
      <p:cxnSp>
        <p:nvCxnSpPr>
          <p:cNvPr id="6" name="Rechte verbindingslijn 9">
            <a:extLst>
              <a:ext uri="{FF2B5EF4-FFF2-40B4-BE49-F238E27FC236}">
                <a16:creationId xmlns:a16="http://schemas.microsoft.com/office/drawing/2014/main" id="{8216FD89-4194-DC4A-A702-D6B60891829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199120" y="4002966"/>
            <a:ext cx="2814003" cy="2544678"/>
          </a:xfrm>
          <a:prstGeom prst="line">
            <a:avLst/>
          </a:prstGeom>
          <a:noFill/>
          <a:ln w="38100">
            <a:solidFill>
              <a:srgbClr val="F20A0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Rechte verbindingslijn 18">
            <a:extLst>
              <a:ext uri="{FF2B5EF4-FFF2-40B4-BE49-F238E27FC236}">
                <a16:creationId xmlns:a16="http://schemas.microsoft.com/office/drawing/2014/main" id="{3EF71C9F-032C-FE4F-B9D1-560F38117D8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41323" y="4002966"/>
            <a:ext cx="3038157" cy="2544678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3831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9CB304-F06F-8A42-A00D-8D8E312E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Residuele vs geschatte waarden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3B9D565-7ACE-EB4A-9865-6FB760BB42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E3BABF8-694F-8741-81F8-C422F5255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nl-BE" dirty="0" err="1"/>
              <a:t>Verticale</a:t>
            </a:r>
            <a:r>
              <a:rPr lang="en-GB" altLang="nl-BE" dirty="0"/>
              <a:t> </a:t>
            </a:r>
            <a:r>
              <a:rPr lang="en-GB" altLang="nl-BE" dirty="0" err="1"/>
              <a:t>spreiding</a:t>
            </a:r>
            <a:r>
              <a:rPr lang="en-GB" altLang="nl-BE" dirty="0"/>
              <a:t> constant?</a:t>
            </a:r>
          </a:p>
          <a:p>
            <a:pPr lvl="1"/>
            <a:r>
              <a:rPr lang="en-GB" altLang="nl-BE" dirty="0" err="1"/>
              <a:t>Homoscedasticiteit</a:t>
            </a:r>
            <a:endParaRPr lang="en-GB" altLang="nl-BE" dirty="0"/>
          </a:p>
          <a:p>
            <a:pPr lvl="1"/>
            <a:endParaRPr lang="en-GB" altLang="nl-BE" dirty="0"/>
          </a:p>
          <a:p>
            <a:r>
              <a:rPr lang="en-GB" altLang="nl-BE" dirty="0"/>
              <a:t>Rode </a:t>
            </a:r>
            <a:r>
              <a:rPr lang="en-GB" altLang="nl-BE" dirty="0" err="1"/>
              <a:t>lijn</a:t>
            </a:r>
            <a:r>
              <a:rPr lang="en-GB" altLang="nl-BE" dirty="0"/>
              <a:t> </a:t>
            </a:r>
            <a:r>
              <a:rPr lang="en-GB" altLang="nl-BE" dirty="0" err="1"/>
              <a:t>horizontaal</a:t>
            </a:r>
            <a:r>
              <a:rPr lang="en-GB" altLang="nl-BE" dirty="0"/>
              <a:t> </a:t>
            </a:r>
            <a:r>
              <a:rPr lang="en-GB" altLang="nl-BE" dirty="0" err="1"/>
              <a:t>recht</a:t>
            </a:r>
            <a:r>
              <a:rPr lang="en-GB" altLang="nl-BE" dirty="0"/>
              <a:t>?</a:t>
            </a:r>
          </a:p>
          <a:p>
            <a:pPr lvl="1"/>
            <a:r>
              <a:rPr lang="en-GB" altLang="nl-BE" dirty="0" err="1"/>
              <a:t>Geen</a:t>
            </a:r>
            <a:r>
              <a:rPr lang="en-GB" altLang="nl-BE" dirty="0"/>
              <a:t> clustering</a:t>
            </a:r>
          </a:p>
          <a:p>
            <a:pPr lvl="1"/>
            <a:r>
              <a:rPr lang="en-GB" altLang="nl-BE" dirty="0" err="1"/>
              <a:t>Lineariteit</a:t>
            </a:r>
            <a:endParaRPr lang="en-GB" altLang="nl-BE" dirty="0"/>
          </a:p>
          <a:p>
            <a:pPr lvl="1"/>
            <a:endParaRPr lang="en-GB" altLang="nl-BE" dirty="0"/>
          </a:p>
          <a:p>
            <a:r>
              <a:rPr lang="en-GB" altLang="nl-BE" dirty="0"/>
              <a:t>Outliers </a:t>
            </a:r>
            <a:r>
              <a:rPr lang="en-GB" altLang="nl-BE" dirty="0" err="1"/>
              <a:t>kan</a:t>
            </a:r>
            <a:r>
              <a:rPr lang="en-GB" altLang="nl-BE" dirty="0"/>
              <a:t> je reeds  </a:t>
            </a:r>
            <a:r>
              <a:rPr lang="en-GB" altLang="nl-BE" dirty="0" err="1"/>
              <a:t>identificeren</a:t>
            </a:r>
            <a:endParaRPr lang="en-GB" altLang="nl-BE" dirty="0"/>
          </a:p>
          <a:p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8E0C199-AA81-DB4E-83FF-6F9327C10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" t="6999" r="52631" b="51842"/>
          <a:stretch/>
        </p:blipFill>
        <p:spPr>
          <a:xfrm>
            <a:off x="6670082" y="2799382"/>
            <a:ext cx="5259535" cy="345948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16E4DBD-DE36-3648-BB8D-16B7AF87C6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648564" y="172440"/>
            <a:ext cx="2281053" cy="1614678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665D2318-734D-8649-95BC-95334BD8FCD2}"/>
              </a:ext>
            </a:extLst>
          </p:cNvPr>
          <p:cNvSpPr/>
          <p:nvPr/>
        </p:nvSpPr>
        <p:spPr bwMode="auto">
          <a:xfrm>
            <a:off x="9648564" y="108321"/>
            <a:ext cx="1140526" cy="87145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0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9CB304-F06F-8A42-A00D-8D8E312E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Scale-location plot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3B9D565-7ACE-EB4A-9865-6FB760BB42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E3BABF8-694F-8741-81F8-C422F5255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>
              <a:defRPr/>
            </a:pPr>
            <a:r>
              <a:rPr lang="en-GB" dirty="0" err="1">
                <a:ea typeface="ＭＳ Ｐゴシック" charset="0"/>
                <a:cs typeface="ＭＳ Ｐゴシック" charset="0"/>
              </a:rPr>
              <a:t>Homoscedasticiteit</a:t>
            </a:r>
            <a:r>
              <a:rPr lang="en-GB" dirty="0">
                <a:ea typeface="ＭＳ Ｐゴシック" charset="0"/>
                <a:cs typeface="ＭＳ Ｐゴシック" charset="0"/>
              </a:rPr>
              <a:t>?</a:t>
            </a:r>
          </a:p>
          <a:p>
            <a:pPr>
              <a:defRPr/>
            </a:pPr>
            <a:endParaRPr lang="en-GB" dirty="0"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GB" dirty="0">
                <a:ea typeface="ＭＳ Ｐゴシック" charset="0"/>
                <a:cs typeface="ＭＳ Ｐゴシック" charset="0"/>
              </a:rPr>
              <a:t>Rode </a:t>
            </a:r>
            <a:r>
              <a:rPr lang="en-GB" dirty="0" err="1">
                <a:ea typeface="ＭＳ Ｐゴシック" charset="0"/>
                <a:cs typeface="ＭＳ Ｐゴシック" charset="0"/>
              </a:rPr>
              <a:t>lijn</a:t>
            </a:r>
            <a:r>
              <a:rPr lang="en-GB" dirty="0">
                <a:ea typeface="ＭＳ Ｐゴシック" charset="0"/>
                <a:cs typeface="ＭＳ Ｐゴシック" charset="0"/>
              </a:rPr>
              <a:t> </a:t>
            </a:r>
            <a:r>
              <a:rPr lang="en-GB" dirty="0" err="1">
                <a:ea typeface="ＭＳ Ｐゴシック" charset="0"/>
                <a:cs typeface="ＭＳ Ｐゴシック" charset="0"/>
              </a:rPr>
              <a:t>geeft</a:t>
            </a:r>
            <a:r>
              <a:rPr lang="en-GB" dirty="0">
                <a:ea typeface="ＭＳ Ｐゴシック" charset="0"/>
                <a:cs typeface="ＭＳ Ｐゴシック" charset="0"/>
              </a:rPr>
              <a:t> </a:t>
            </a:r>
            <a:r>
              <a:rPr lang="en-GB" dirty="0" err="1">
                <a:ea typeface="ＭＳ Ｐゴシック" charset="0"/>
                <a:cs typeface="ＭＳ Ｐゴシック" charset="0"/>
              </a:rPr>
              <a:t>relatie</a:t>
            </a:r>
            <a:r>
              <a:rPr lang="en-GB" dirty="0">
                <a:ea typeface="ＭＳ Ｐゴシック" charset="0"/>
                <a:cs typeface="ＭＳ Ｐゴシック" charset="0"/>
              </a:rPr>
              <a:t> </a:t>
            </a:r>
            <a:r>
              <a:rPr lang="en-GB" dirty="0" err="1">
                <a:ea typeface="ＭＳ Ｐゴシック" charset="0"/>
                <a:cs typeface="ＭＳ Ｐゴシック" charset="0"/>
              </a:rPr>
              <a:t>weer</a:t>
            </a:r>
            <a:r>
              <a:rPr lang="en-GB" dirty="0">
                <a:ea typeface="ＭＳ Ｐゴシック" charset="0"/>
                <a:cs typeface="ＭＳ Ｐゴシック" charset="0"/>
              </a:rPr>
              <a:t> </a:t>
            </a:r>
            <a:r>
              <a:rPr lang="en-GB" dirty="0" err="1">
                <a:ea typeface="ＭＳ Ｐゴシック" charset="0"/>
                <a:cs typeface="ＭＳ Ｐゴシック" charset="0"/>
              </a:rPr>
              <a:t>tussen</a:t>
            </a:r>
            <a:r>
              <a:rPr lang="en-GB" dirty="0">
                <a:ea typeface="ＭＳ Ｐゴシック" charset="0"/>
                <a:cs typeface="ＭＳ Ｐゴシック" charset="0"/>
              </a:rPr>
              <a:t/>
            </a:r>
            <a:br>
              <a:rPr lang="en-GB" dirty="0">
                <a:ea typeface="ＭＳ Ｐゴシック" charset="0"/>
                <a:cs typeface="ＭＳ Ｐゴシック" charset="0"/>
              </a:rPr>
            </a:br>
            <a:r>
              <a:rPr lang="en-GB" dirty="0" err="1">
                <a:ea typeface="ＭＳ Ｐゴシック" charset="0"/>
                <a:cs typeface="ＭＳ Ｐゴシック" charset="0"/>
              </a:rPr>
              <a:t>variantie</a:t>
            </a:r>
            <a:r>
              <a:rPr lang="en-GB" dirty="0">
                <a:ea typeface="ＭＳ Ｐゴシック" charset="0"/>
                <a:cs typeface="ＭＳ Ｐゴシック" charset="0"/>
              </a:rPr>
              <a:t> in </a:t>
            </a:r>
            <a:r>
              <a:rPr lang="en-GB" dirty="0" err="1">
                <a:ea typeface="ＭＳ Ｐゴシック" charset="0"/>
                <a:cs typeface="ＭＳ Ｐゴシック" charset="0"/>
              </a:rPr>
              <a:t>errortermen</a:t>
            </a:r>
            <a:r>
              <a:rPr lang="en-GB" dirty="0">
                <a:ea typeface="ＭＳ Ｐゴシック" charset="0"/>
                <a:cs typeface="ＭＳ Ｐゴシック" charset="0"/>
              </a:rPr>
              <a:t> </a:t>
            </a:r>
            <a:r>
              <a:rPr lang="en-GB" dirty="0" err="1">
                <a:ea typeface="ＭＳ Ｐゴシック" charset="0"/>
                <a:cs typeface="ＭＳ Ｐゴシック" charset="0"/>
              </a:rPr>
              <a:t>en</a:t>
            </a:r>
            <a:r>
              <a:rPr lang="en-GB" dirty="0">
                <a:ea typeface="ＭＳ Ｐゴシック" charset="0"/>
                <a:cs typeface="ＭＳ Ｐゴシック" charset="0"/>
              </a:rPr>
              <a:t> </a:t>
            </a:r>
            <a:r>
              <a:rPr lang="en-GB" dirty="0" err="1">
                <a:ea typeface="ＭＳ Ｐゴシック" charset="0"/>
                <a:cs typeface="ＭＳ Ｐゴシック" charset="0"/>
              </a:rPr>
              <a:t>geschatte</a:t>
            </a:r>
            <a:r>
              <a:rPr lang="en-GB" dirty="0">
                <a:ea typeface="ＭＳ Ｐゴシック" charset="0"/>
                <a:cs typeface="ＭＳ Ｐゴシック" charset="0"/>
              </a:rPr>
              <a:t/>
            </a:r>
            <a:br>
              <a:rPr lang="en-GB" dirty="0">
                <a:ea typeface="ＭＳ Ｐゴシック" charset="0"/>
                <a:cs typeface="ＭＳ Ｐゴシック" charset="0"/>
              </a:rPr>
            </a:br>
            <a:r>
              <a:rPr lang="en-GB" dirty="0" err="1">
                <a:ea typeface="ＭＳ Ｐゴシック" charset="0"/>
                <a:cs typeface="ＭＳ Ｐゴシック" charset="0"/>
              </a:rPr>
              <a:t>waarden</a:t>
            </a:r>
            <a:endParaRPr lang="en-GB" dirty="0">
              <a:ea typeface="ＭＳ Ｐゴシック" charset="0"/>
              <a:cs typeface="ＭＳ Ｐゴシック" charset="0"/>
            </a:endParaRPr>
          </a:p>
          <a:p>
            <a:pPr lvl="1">
              <a:buFont typeface="Symbol" charset="0"/>
              <a:buChar char=""/>
              <a:defRPr/>
            </a:pPr>
            <a:r>
              <a:rPr lang="en-GB" dirty="0">
                <a:ea typeface="ＭＳ Ｐゴシック" charset="0"/>
                <a:cs typeface="ＭＳ Ｐゴシック" charset="0"/>
              </a:rPr>
              <a:t>rode </a:t>
            </a:r>
            <a:r>
              <a:rPr lang="en-GB" dirty="0" err="1">
                <a:ea typeface="ＭＳ Ｐゴシック" charset="0"/>
                <a:cs typeface="ＭＳ Ｐゴシック" charset="0"/>
              </a:rPr>
              <a:t>lijn</a:t>
            </a:r>
            <a:r>
              <a:rPr lang="en-GB" dirty="0">
                <a:ea typeface="ＭＳ Ｐゴシック" charset="0"/>
                <a:cs typeface="ＭＳ Ｐゴシック" charset="0"/>
              </a:rPr>
              <a:t> </a:t>
            </a:r>
            <a:r>
              <a:rPr lang="en-GB" dirty="0" err="1">
                <a:ea typeface="ＭＳ Ｐゴシック" charset="0"/>
                <a:cs typeface="ＭＳ Ｐゴシック" charset="0"/>
              </a:rPr>
              <a:t>moet</a:t>
            </a:r>
            <a:r>
              <a:rPr lang="en-GB" dirty="0">
                <a:ea typeface="ＭＳ Ｐゴシック" charset="0"/>
                <a:cs typeface="ＭＳ Ｐゴシック" charset="0"/>
              </a:rPr>
              <a:t> </a:t>
            </a:r>
            <a:r>
              <a:rPr lang="en-GB" dirty="0" err="1">
                <a:ea typeface="ＭＳ Ｐゴシック" charset="0"/>
                <a:cs typeface="ＭＳ Ｐゴシック" charset="0"/>
              </a:rPr>
              <a:t>horizontaal</a:t>
            </a:r>
            <a:r>
              <a:rPr lang="en-GB" dirty="0">
                <a:ea typeface="ＭＳ Ｐゴシック" charset="0"/>
                <a:cs typeface="ＭＳ Ｐゴシック" charset="0"/>
              </a:rPr>
              <a:t> </a:t>
            </a:r>
            <a:r>
              <a:rPr lang="en-GB" dirty="0" err="1">
                <a:ea typeface="ＭＳ Ｐゴシック" charset="0"/>
                <a:cs typeface="ＭＳ Ｐゴシック" charset="0"/>
              </a:rPr>
              <a:t>lopen</a:t>
            </a:r>
            <a:endParaRPr lang="en-GB" dirty="0">
              <a:ea typeface="ＭＳ Ｐゴシック" charset="0"/>
              <a:cs typeface="ＭＳ Ｐゴシック" charset="0"/>
            </a:endParaRPr>
          </a:p>
          <a:p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8E0C199-AA81-DB4E-83FF-6F9327C10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20" t="56648" r="53001" b="2193"/>
          <a:stretch/>
        </p:blipFill>
        <p:spPr>
          <a:xfrm>
            <a:off x="6586727" y="2879693"/>
            <a:ext cx="5259535" cy="345948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03A157A6-6461-A041-9B14-D19A7C72F5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648564" y="172440"/>
            <a:ext cx="2281053" cy="161467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E70C8614-479F-F143-AF7A-044C7A9275E0}"/>
              </a:ext>
            </a:extLst>
          </p:cNvPr>
          <p:cNvSpPr/>
          <p:nvPr/>
        </p:nvSpPr>
        <p:spPr bwMode="auto">
          <a:xfrm>
            <a:off x="9648564" y="961761"/>
            <a:ext cx="1140526" cy="87145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63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9CB304-F06F-8A42-A00D-8D8E312E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QQ-plot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3B9D565-7ACE-EB4A-9865-6FB760BB42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E3BABF8-694F-8741-81F8-C422F5255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>
              <a:defRPr/>
            </a:pPr>
            <a:r>
              <a:rPr lang="en-GB" dirty="0" err="1">
                <a:ea typeface="ＭＳ Ｐゴシック" charset="0"/>
                <a:cs typeface="ＭＳ Ｐゴシック" charset="0"/>
              </a:rPr>
              <a:t>Residuelen</a:t>
            </a:r>
            <a:r>
              <a:rPr lang="en-GB" dirty="0">
                <a:ea typeface="ＭＳ Ｐゴシック" charset="0"/>
                <a:cs typeface="ＭＳ Ｐゴシック" charset="0"/>
              </a:rPr>
              <a:t> </a:t>
            </a:r>
            <a:r>
              <a:rPr lang="en-GB" dirty="0" err="1">
                <a:ea typeface="ＭＳ Ｐゴシック" charset="0"/>
                <a:cs typeface="ＭＳ Ｐゴシック" charset="0"/>
              </a:rPr>
              <a:t>normaal</a:t>
            </a:r>
            <a:r>
              <a:rPr lang="en-GB" dirty="0">
                <a:ea typeface="ＭＳ Ｐゴシック" charset="0"/>
                <a:cs typeface="ＭＳ Ｐゴシック" charset="0"/>
              </a:rPr>
              <a:t> </a:t>
            </a:r>
            <a:r>
              <a:rPr lang="en-GB" dirty="0" err="1">
                <a:ea typeface="ＭＳ Ｐゴシック" charset="0"/>
                <a:cs typeface="ＭＳ Ｐゴシック" charset="0"/>
              </a:rPr>
              <a:t>verdeeld</a:t>
            </a:r>
            <a:r>
              <a:rPr lang="en-GB" dirty="0">
                <a:ea typeface="ＭＳ Ｐゴシック" charset="0"/>
                <a:cs typeface="ＭＳ Ｐゴシック" charset="0"/>
              </a:rPr>
              <a:t>?</a:t>
            </a:r>
          </a:p>
          <a:p>
            <a:pPr lvl="1">
              <a:buFont typeface="Symbol" charset="0"/>
              <a:buChar char=""/>
              <a:defRPr/>
            </a:pPr>
            <a:r>
              <a:rPr lang="en-GB" dirty="0" err="1">
                <a:ea typeface="ＭＳ Ｐゴシック" charset="0"/>
                <a:cs typeface="ＭＳ Ｐゴシック" charset="0"/>
              </a:rPr>
              <a:t>punten</a:t>
            </a:r>
            <a:r>
              <a:rPr lang="en-GB" dirty="0">
                <a:ea typeface="ＭＳ Ｐゴシック" charset="0"/>
                <a:cs typeface="ＭＳ Ｐゴシック" charset="0"/>
              </a:rPr>
              <a:t> </a:t>
            </a:r>
            <a:r>
              <a:rPr lang="en-GB" dirty="0" err="1">
                <a:ea typeface="ＭＳ Ｐゴシック" charset="0"/>
                <a:cs typeface="ＭＳ Ｐゴシック" charset="0"/>
              </a:rPr>
              <a:t>moeten</a:t>
            </a:r>
            <a:r>
              <a:rPr lang="en-GB" dirty="0">
                <a:ea typeface="ＭＳ Ｐゴシック" charset="0"/>
                <a:cs typeface="ＭＳ Ｐゴシック" charset="0"/>
              </a:rPr>
              <a:t> </a:t>
            </a:r>
            <a:r>
              <a:rPr lang="en-GB" dirty="0" err="1">
                <a:ea typeface="ＭＳ Ｐゴシック" charset="0"/>
                <a:cs typeface="ＭＳ Ｐゴシック" charset="0"/>
              </a:rPr>
              <a:t>allemaal</a:t>
            </a:r>
            <a:r>
              <a:rPr lang="en-GB" dirty="0">
                <a:ea typeface="ＭＳ Ｐゴシック" charset="0"/>
                <a:cs typeface="ＭＳ Ｐゴシック" charset="0"/>
              </a:rPr>
              <a:t> (min of </a:t>
            </a:r>
            <a:r>
              <a:rPr lang="en-GB" dirty="0" err="1">
                <a:ea typeface="ＭＳ Ｐゴシック" charset="0"/>
                <a:cs typeface="ＭＳ Ｐゴシック" charset="0"/>
              </a:rPr>
              <a:t>meer</a:t>
            </a:r>
            <a:r>
              <a:rPr lang="en-GB" dirty="0">
                <a:ea typeface="ＭＳ Ｐゴシック" charset="0"/>
                <a:cs typeface="ＭＳ Ｐゴシック" charset="0"/>
              </a:rPr>
              <a:t>)</a:t>
            </a:r>
            <a:br>
              <a:rPr lang="en-GB" dirty="0">
                <a:ea typeface="ＭＳ Ｐゴシック" charset="0"/>
                <a:cs typeface="ＭＳ Ｐゴシック" charset="0"/>
              </a:rPr>
            </a:br>
            <a:r>
              <a:rPr lang="en-GB" dirty="0">
                <a:ea typeface="ＭＳ Ｐゴシック" charset="0"/>
                <a:cs typeface="ＭＳ Ｐゴシック" charset="0"/>
              </a:rPr>
              <a:t>op de </a:t>
            </a:r>
            <a:r>
              <a:rPr lang="en-GB" dirty="0" err="1">
                <a:ea typeface="ＭＳ Ｐゴシック" charset="0"/>
                <a:cs typeface="ＭＳ Ｐゴシック" charset="0"/>
              </a:rPr>
              <a:t>lijn</a:t>
            </a:r>
            <a:r>
              <a:rPr lang="en-GB" dirty="0">
                <a:ea typeface="ＭＳ Ｐゴシック" charset="0"/>
                <a:cs typeface="ＭＳ Ｐゴシック" charset="0"/>
              </a:rPr>
              <a:t> </a:t>
            </a:r>
            <a:r>
              <a:rPr lang="en-GB" dirty="0" err="1">
                <a:ea typeface="ＭＳ Ｐゴシック" charset="0"/>
                <a:cs typeface="ＭＳ Ｐゴシック" charset="0"/>
              </a:rPr>
              <a:t>liggen</a:t>
            </a:r>
            <a:r>
              <a:rPr lang="en-GB" dirty="0">
                <a:ea typeface="ＭＳ Ｐゴシック" charset="0"/>
                <a:cs typeface="ＭＳ Ｐゴシック" charset="0"/>
              </a:rPr>
              <a:t>…</a:t>
            </a:r>
          </a:p>
          <a:p>
            <a:pPr lvl="1">
              <a:defRPr/>
            </a:pPr>
            <a:endParaRPr lang="en-GB" dirty="0"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GB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8E0C199-AA81-DB4E-83FF-6F9327C10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80" t="5913" r="3001" b="52928"/>
          <a:stretch/>
        </p:blipFill>
        <p:spPr>
          <a:xfrm>
            <a:off x="6598919" y="3014008"/>
            <a:ext cx="5259535" cy="345948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D11B516-8FDD-6A46-85DD-1AE26C6EA1D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648564" y="172440"/>
            <a:ext cx="2281053" cy="161467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07096C20-C3A7-964F-9D03-E0CF5F1FA28E}"/>
              </a:ext>
            </a:extLst>
          </p:cNvPr>
          <p:cNvSpPr/>
          <p:nvPr/>
        </p:nvSpPr>
        <p:spPr bwMode="auto">
          <a:xfrm>
            <a:off x="10782420" y="108321"/>
            <a:ext cx="1140526" cy="87145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224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35E91E-F19C-8F47-857F-68978A9C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Twee maten om outliers te evalueren?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B184296-E6EA-204C-A3A3-A319A34F40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19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FFEF8E1-907C-4D48-9E27-8BBDF7F78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en-GB" altLang="nl-BE" u="sng" dirty="0"/>
              <a:t>Studentized residuals</a:t>
            </a:r>
            <a:r>
              <a:rPr lang="en-GB" altLang="nl-BE" dirty="0"/>
              <a:t>: </a:t>
            </a:r>
          </a:p>
          <a:p>
            <a:pPr lvl="1"/>
            <a:r>
              <a:rPr lang="en-GB" altLang="nl-BE" dirty="0" smtClean="0"/>
              <a:t>Impact van </a:t>
            </a:r>
            <a:r>
              <a:rPr lang="en-GB" altLang="nl-BE" dirty="0" err="1" smtClean="0"/>
              <a:t>weglaten</a:t>
            </a:r>
            <a:r>
              <a:rPr lang="en-GB" altLang="nl-BE" dirty="0" smtClean="0"/>
              <a:t> van </a:t>
            </a:r>
            <a:r>
              <a:rPr lang="en-GB" altLang="nl-BE" dirty="0" err="1" smtClean="0"/>
              <a:t>observatie-eenheid</a:t>
            </a:r>
            <a:r>
              <a:rPr lang="en-GB" altLang="nl-BE" dirty="0" smtClean="0"/>
              <a:t> </a:t>
            </a:r>
            <a:r>
              <a:rPr lang="en-GB" altLang="nl-BE" i="1" dirty="0" err="1"/>
              <a:t>i</a:t>
            </a:r>
            <a:r>
              <a:rPr lang="en-GB" altLang="nl-BE" i="1" dirty="0"/>
              <a:t> </a:t>
            </a:r>
            <a:r>
              <a:rPr lang="en-GB" altLang="nl-BE" dirty="0" smtClean="0"/>
              <a:t>op </a:t>
            </a:r>
            <a:r>
              <a:rPr lang="en-GB" altLang="nl-BE" dirty="0" err="1" smtClean="0"/>
              <a:t>voorspelde</a:t>
            </a:r>
            <a:r>
              <a:rPr lang="en-GB" altLang="nl-BE" dirty="0" smtClean="0"/>
              <a:t> score?</a:t>
            </a:r>
          </a:p>
          <a:p>
            <a:pPr lvl="1"/>
            <a:r>
              <a:rPr lang="en-GB" altLang="nl-BE" dirty="0" smtClean="0"/>
              <a:t>Absolute </a:t>
            </a:r>
            <a:r>
              <a:rPr lang="en-GB" altLang="nl-BE" dirty="0" err="1"/>
              <a:t>waarde</a:t>
            </a:r>
            <a:r>
              <a:rPr lang="en-GB" altLang="nl-BE" dirty="0"/>
              <a:t> &gt; 2: </a:t>
            </a:r>
            <a:r>
              <a:rPr lang="en-GB" altLang="nl-BE" dirty="0" err="1"/>
              <a:t>statistisch</a:t>
            </a:r>
            <a:r>
              <a:rPr lang="en-GB" altLang="nl-BE" dirty="0"/>
              <a:t> </a:t>
            </a:r>
            <a:r>
              <a:rPr lang="en-GB" altLang="nl-BE" dirty="0" err="1"/>
              <a:t>significante</a:t>
            </a:r>
            <a:r>
              <a:rPr lang="en-GB" altLang="nl-BE" dirty="0"/>
              <a:t> outliers</a:t>
            </a:r>
          </a:p>
          <a:p>
            <a:pPr lvl="1"/>
            <a:endParaRPr lang="en-GB" altLang="nl-BE" dirty="0"/>
          </a:p>
          <a:p>
            <a:r>
              <a:rPr lang="en-GB" altLang="nl-BE" u="sng" dirty="0"/>
              <a:t>Cook</a:t>
            </a:r>
            <a:r>
              <a:rPr lang="ja-JP" altLang="en-GB" u="sng" dirty="0"/>
              <a:t>’</a:t>
            </a:r>
            <a:r>
              <a:rPr lang="en-GB" altLang="ja-JP" u="sng" dirty="0"/>
              <a:t>s distance (</a:t>
            </a:r>
            <a:r>
              <a:rPr lang="en-GB" altLang="ja-JP" i="1" u="sng" dirty="0"/>
              <a:t>D</a:t>
            </a:r>
            <a:r>
              <a:rPr lang="en-GB" altLang="ja-JP" i="1" u="sng" baseline="-25000" dirty="0"/>
              <a:t>i</a:t>
            </a:r>
            <a:r>
              <a:rPr lang="en-GB" altLang="ja-JP" u="sng" dirty="0"/>
              <a:t>)</a:t>
            </a:r>
            <a:r>
              <a:rPr lang="en-GB" altLang="ja-JP" dirty="0"/>
              <a:t>: </a:t>
            </a:r>
          </a:p>
          <a:p>
            <a:pPr lvl="1"/>
            <a:r>
              <a:rPr lang="en-GB" altLang="nl-BE" dirty="0" err="1"/>
              <a:t>Referentiewaarde</a:t>
            </a:r>
            <a:r>
              <a:rPr lang="en-GB" altLang="nl-BE" dirty="0"/>
              <a:t> is 4 / (</a:t>
            </a:r>
            <a:r>
              <a:rPr lang="en-GB" altLang="nl-BE" i="1" dirty="0"/>
              <a:t>n </a:t>
            </a:r>
            <a:r>
              <a:rPr lang="en-GB" altLang="nl-BE" dirty="0"/>
              <a:t>– </a:t>
            </a:r>
            <a:r>
              <a:rPr lang="en-GB" altLang="nl-BE" i="1" dirty="0"/>
              <a:t>p </a:t>
            </a:r>
            <a:r>
              <a:rPr lang="en-GB" altLang="nl-BE" dirty="0"/>
              <a:t>– 1)</a:t>
            </a:r>
          </a:p>
          <a:p>
            <a:pPr lvl="1"/>
            <a:r>
              <a:rPr lang="en-GB" altLang="nl-BE" i="1" dirty="0"/>
              <a:t>D</a:t>
            </a:r>
            <a:r>
              <a:rPr lang="en-GB" altLang="nl-BE" i="1" baseline="-25000" dirty="0"/>
              <a:t>i</a:t>
            </a:r>
            <a:r>
              <a:rPr lang="en-GB" altLang="nl-BE" dirty="0"/>
              <a:t> &gt; </a:t>
            </a:r>
            <a:r>
              <a:rPr lang="en-GB" altLang="nl-BE" dirty="0" err="1"/>
              <a:t>referentiewaarde</a:t>
            </a:r>
            <a:r>
              <a:rPr lang="en-GB" altLang="nl-BE" dirty="0"/>
              <a:t>: </a:t>
            </a:r>
            <a:r>
              <a:rPr lang="en-GB" altLang="nl-BE" dirty="0" err="1"/>
              <a:t>geeft</a:t>
            </a:r>
            <a:r>
              <a:rPr lang="en-GB" altLang="nl-BE" dirty="0"/>
              <a:t> </a:t>
            </a:r>
            <a:r>
              <a:rPr lang="en-GB" altLang="nl-BE" dirty="0" err="1" smtClean="0"/>
              <a:t>sterke</a:t>
            </a:r>
            <a:r>
              <a:rPr lang="en-GB" altLang="nl-BE" dirty="0" smtClean="0"/>
              <a:t> </a:t>
            </a:r>
            <a:r>
              <a:rPr lang="en-GB" altLang="nl-BE" dirty="0" err="1"/>
              <a:t>invloed</a:t>
            </a:r>
            <a:r>
              <a:rPr lang="en-GB" altLang="nl-BE" dirty="0"/>
              <a:t> van </a:t>
            </a:r>
            <a:r>
              <a:rPr lang="en-GB" altLang="nl-BE" dirty="0" err="1"/>
              <a:t>observatie-eenheid</a:t>
            </a:r>
            <a:r>
              <a:rPr lang="en-GB" altLang="nl-BE" dirty="0"/>
              <a:t> </a:t>
            </a:r>
            <a:r>
              <a:rPr lang="en-GB" altLang="nl-BE" i="1" dirty="0" err="1"/>
              <a:t>i</a:t>
            </a:r>
            <a:r>
              <a:rPr lang="en-GB" altLang="nl-BE" dirty="0"/>
              <a:t> op</a:t>
            </a:r>
            <a:br>
              <a:rPr lang="en-GB" altLang="nl-BE" dirty="0"/>
            </a:br>
            <a:r>
              <a:rPr lang="en-GB" altLang="nl-BE" dirty="0"/>
              <a:t>		                </a:t>
            </a:r>
            <a:r>
              <a:rPr lang="en-GB" altLang="nl-BE" dirty="0" err="1"/>
              <a:t>parameterschattingen</a:t>
            </a:r>
            <a:r>
              <a:rPr lang="en-GB" altLang="nl-BE" dirty="0"/>
              <a:t> </a:t>
            </a:r>
            <a:r>
              <a:rPr lang="en-GB" altLang="nl-BE" dirty="0" err="1"/>
              <a:t>aan</a:t>
            </a:r>
            <a:endParaRPr lang="en-GB" altLang="nl-BE" dirty="0"/>
          </a:p>
          <a:p>
            <a:pPr>
              <a:buNone/>
            </a:pPr>
            <a:endParaRPr lang="en-GB" altLang="nl-BE" sz="1400" dirty="0"/>
          </a:p>
          <a:p>
            <a:pPr>
              <a:buNone/>
            </a:pPr>
            <a:r>
              <a:rPr lang="en-GB" altLang="nl-BE" sz="2200" dirty="0"/>
              <a:t>	</a:t>
            </a:r>
            <a:endParaRPr lang="en-GB" altLang="nl-BE" sz="3200" b="0" dirty="0"/>
          </a:p>
          <a:p>
            <a:pPr>
              <a:buNone/>
            </a:pPr>
            <a:r>
              <a:rPr lang="en-GB" altLang="nl-BE" sz="1800" b="0" dirty="0"/>
              <a:t>(</a:t>
            </a:r>
            <a:r>
              <a:rPr lang="en-GB" altLang="nl-BE" sz="1800" b="0" dirty="0" err="1"/>
              <a:t>Noot</a:t>
            </a:r>
            <a:r>
              <a:rPr lang="en-GB" altLang="nl-BE" sz="1800" b="0" dirty="0"/>
              <a:t>: </a:t>
            </a:r>
            <a:r>
              <a:rPr lang="en-GB" altLang="nl-BE" sz="1800" b="0" dirty="0" err="1"/>
              <a:t>bij</a:t>
            </a:r>
            <a:r>
              <a:rPr lang="en-GB" altLang="nl-BE" sz="1800" b="0" dirty="0"/>
              <a:t> </a:t>
            </a:r>
            <a:r>
              <a:rPr lang="en-GB" altLang="nl-BE" sz="1800" b="0" dirty="0" err="1"/>
              <a:t>zeer</a:t>
            </a:r>
            <a:r>
              <a:rPr lang="en-GB" altLang="nl-BE" sz="1800" b="0" dirty="0"/>
              <a:t> </a:t>
            </a:r>
            <a:r>
              <a:rPr lang="en-GB" altLang="nl-BE" sz="1800" b="0" dirty="0" err="1"/>
              <a:t>grote</a:t>
            </a:r>
            <a:r>
              <a:rPr lang="en-GB" altLang="nl-BE" sz="1800" b="0" dirty="0"/>
              <a:t> datasets </a:t>
            </a:r>
            <a:r>
              <a:rPr lang="en-GB" altLang="nl-BE" sz="1800" b="0" dirty="0" err="1"/>
              <a:t>wordt</a:t>
            </a:r>
            <a:r>
              <a:rPr lang="en-GB" altLang="nl-BE" sz="1800" b="0" dirty="0"/>
              <a:t> 0,5 </a:t>
            </a:r>
            <a:r>
              <a:rPr lang="en-GB" altLang="nl-BE" sz="1800" b="0" dirty="0" err="1"/>
              <a:t>ook</a:t>
            </a:r>
            <a:r>
              <a:rPr lang="en-GB" altLang="nl-BE" sz="1800" b="0" dirty="0"/>
              <a:t> </a:t>
            </a:r>
            <a:r>
              <a:rPr lang="en-GB" altLang="nl-BE" sz="1800" b="0" dirty="0" err="1"/>
              <a:t>soms</a:t>
            </a:r>
            <a:r>
              <a:rPr lang="en-GB" altLang="nl-BE" sz="1800" b="0" dirty="0"/>
              <a:t> </a:t>
            </a:r>
            <a:r>
              <a:rPr lang="en-GB" altLang="nl-BE" sz="1800" b="0" dirty="0" err="1"/>
              <a:t>als</a:t>
            </a:r>
            <a:r>
              <a:rPr lang="en-GB" altLang="nl-BE" sz="1800" b="0" dirty="0"/>
              <a:t> </a:t>
            </a:r>
            <a:r>
              <a:rPr lang="en-GB" altLang="nl-BE" sz="1800" b="0" dirty="0" err="1"/>
              <a:t>referentiewaarde</a:t>
            </a:r>
            <a:r>
              <a:rPr lang="en-GB" altLang="nl-BE" sz="1800" b="0" dirty="0"/>
              <a:t> </a:t>
            </a:r>
            <a:r>
              <a:rPr lang="en-GB" altLang="nl-BE" sz="1800" b="0" dirty="0" err="1"/>
              <a:t>voorgesteld</a:t>
            </a:r>
            <a:r>
              <a:rPr lang="en-GB" altLang="nl-BE" sz="1800" b="0" dirty="0"/>
              <a:t>)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9960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17" name="Tijdelijke aanduiding voor afbeelding 16">
            <a:extLst>
              <a:ext uri="{FF2B5EF4-FFF2-40B4-BE49-F238E27FC236}">
                <a16:creationId xmlns:a16="http://schemas.microsoft.com/office/drawing/2014/main" id="{8B125C63-E17C-4743-8DB7-1795A93F797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t="-29693" b="-29693"/>
          <a:stretch/>
        </p:blipFill>
        <p:spPr>
          <a:xfrm>
            <a:off x="9005909" y="1378339"/>
            <a:ext cx="1674000" cy="1672263"/>
          </a:xfrm>
          <a:prstGeom prst="roundRect">
            <a:avLst>
              <a:gd name="adj" fmla="val 50000"/>
            </a:avLst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3FF37A-7607-954E-B668-B3051AFFDF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nl-BE" dirty="0"/>
              <a:t>Te      ugblik</a:t>
            </a:r>
            <a:endParaRPr lang="en-B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58EBD4-6BC5-D844-98F0-F06FCADD0653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90C32-1664-AD4C-90CB-B21340D4B1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/>
          </a:bodyPr>
          <a:lstStyle/>
          <a:p>
            <a:r>
              <a:rPr lang="nl-BE" dirty="0"/>
              <a:t>Meervoudige regressieanalyse</a:t>
            </a:r>
            <a:endParaRPr lang="en-B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72CD1A8-D6A8-3C42-A93B-672CCFBA05C0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2DBBB3-1531-CD4F-90B1-1F37ABD2F5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nl-BE" dirty="0"/>
              <a:t>Assumpties regressie</a:t>
            </a:r>
            <a:endParaRPr lang="en-BE"/>
          </a:p>
        </p:txBody>
      </p:sp>
      <p:pic>
        <p:nvPicPr>
          <p:cNvPr id="1026" name="Picture 2" descr="Afbeeldingsresultaat voor lineaire regressie">
            <a:extLst>
              <a:ext uri="{FF2B5EF4-FFF2-40B4-BE49-F238E27FC236}">
                <a16:creationId xmlns:a16="http://schemas.microsoft.com/office/drawing/2014/main" id="{4E07EFA0-DD24-404B-8C76-9FDA855B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3777">
            <a:off x="7249399" y="-549269"/>
            <a:ext cx="260229" cy="13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Tijdelijke aanduiding voor afbeelding 21">
            <a:extLst>
              <a:ext uri="{FF2B5EF4-FFF2-40B4-BE49-F238E27FC236}">
                <a16:creationId xmlns:a16="http://schemas.microsoft.com/office/drawing/2014/main" id="{2394DF99-89BB-5B44-A0D2-F4E4EB0CAE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/>
          <a:srcRect t="-12447" b="-12447"/>
          <a:stretch/>
        </p:blipFill>
        <p:spPr>
          <a:xfrm>
            <a:off x="5253126" y="1378339"/>
            <a:ext cx="1674000" cy="1672263"/>
          </a:xfrm>
        </p:spPr>
      </p:pic>
      <p:pic>
        <p:nvPicPr>
          <p:cNvPr id="20482" name="Picture 2" descr="Afbeeldingsresultaat voor R">
            <a:extLst>
              <a:ext uri="{FF2B5EF4-FFF2-40B4-BE49-F238E27FC236}">
                <a16:creationId xmlns:a16="http://schemas.microsoft.com/office/drawing/2014/main" id="{83C2D785-B42D-A54C-8BF1-7CD9CB24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810" y="3761031"/>
            <a:ext cx="299404" cy="29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86DF13A8-96A9-EF4F-8A81-7116123993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33711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B630D1-1BDE-BB41-919B-3C093E37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Interactieve grafieken uit OLP2 functies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DF33A86-F04F-A946-885A-E57D382A0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3A393F5-C5FD-A149-81E4-10943B605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residuals_plot(Model1)			&gt; cooks_plot(Model1)</a:t>
            </a:r>
          </a:p>
          <a:p>
            <a:pPr marL="0" indent="0">
              <a:buNone/>
            </a:pPr>
            <a:endParaRPr lang="nl-BE" sz="180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E1806D4-2A6C-F345-91B4-F41CE6F5A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253" y="2078348"/>
            <a:ext cx="4813300" cy="36576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FAA85A9-CCD2-A140-9CF9-4715B5876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328" y="2078348"/>
            <a:ext cx="4813300" cy="3657600"/>
          </a:xfrm>
          <a:prstGeom prst="rect">
            <a:avLst/>
          </a:prstGeom>
        </p:spPr>
      </p:pic>
      <p:cxnSp>
        <p:nvCxnSpPr>
          <p:cNvPr id="7" name="Rechte verbindingslijn 8">
            <a:extLst>
              <a:ext uri="{FF2B5EF4-FFF2-40B4-BE49-F238E27FC236}">
                <a16:creationId xmlns:a16="http://schemas.microsoft.com/office/drawing/2014/main" id="{2B1A132D-1614-A14B-9F11-4DE4AC8BC05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378200" y="3774708"/>
            <a:ext cx="4725988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7651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0ABDC9-A765-A24D-80CC-26F29D3E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Andere assumpties?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43365AF-82A0-F243-9E93-69352CD8B4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21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BB76316-E9DF-B14A-AA2E-22FA646EF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indent="-400050">
              <a:buFontTx/>
              <a:buAutoNum type="arabicPeriod"/>
            </a:pPr>
            <a:r>
              <a:rPr lang="nl-BE" altLang="nl-BE" dirty="0">
                <a:solidFill>
                  <a:schemeClr val="bg1">
                    <a:lumMod val="65000"/>
                  </a:schemeClr>
                </a:solidFill>
              </a:rPr>
              <a:t>Lineariteit</a:t>
            </a:r>
          </a:p>
          <a:p>
            <a:pPr marL="400050" indent="-400050">
              <a:buFontTx/>
              <a:buAutoNum type="arabicPeriod"/>
            </a:pPr>
            <a:r>
              <a:rPr lang="nl-BE" altLang="nl-BE" dirty="0">
                <a:solidFill>
                  <a:schemeClr val="bg1">
                    <a:lumMod val="65000"/>
                  </a:schemeClr>
                </a:solidFill>
              </a:rPr>
              <a:t>Homoscedasticiteit</a:t>
            </a:r>
          </a:p>
          <a:p>
            <a:pPr marL="400050" indent="-400050">
              <a:buFontTx/>
              <a:buAutoNum type="arabicPeriod"/>
            </a:pPr>
            <a:r>
              <a:rPr lang="nl-BE" altLang="nl-BE" dirty="0">
                <a:solidFill>
                  <a:schemeClr val="bg1">
                    <a:lumMod val="65000"/>
                  </a:schemeClr>
                </a:solidFill>
              </a:rPr>
              <a:t>Geen outliers</a:t>
            </a:r>
          </a:p>
          <a:p>
            <a:pPr marL="400050" indent="-400050">
              <a:buFontTx/>
              <a:buAutoNum type="arabicPeriod"/>
            </a:pPr>
            <a:r>
              <a:rPr lang="nl-BE" altLang="nl-BE" dirty="0">
                <a:solidFill>
                  <a:schemeClr val="bg1">
                    <a:lumMod val="65000"/>
                  </a:schemeClr>
                </a:solidFill>
              </a:rPr>
              <a:t>Geen </a:t>
            </a:r>
            <a:r>
              <a:rPr lang="nl-BE" altLang="en-GB" dirty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nl-BE" altLang="nl-BE" dirty="0">
                <a:solidFill>
                  <a:schemeClr val="bg1">
                    <a:lumMod val="65000"/>
                  </a:schemeClr>
                </a:solidFill>
              </a:rPr>
              <a:t>clustering</a:t>
            </a:r>
            <a:r>
              <a:rPr lang="nl-BE" altLang="en-GB" dirty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nl-BE" altLang="nl-BE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marL="400050" indent="-400050">
              <a:buFontTx/>
              <a:buAutoNum type="arabicPeriod"/>
            </a:pPr>
            <a:r>
              <a:rPr lang="nl-BE" altLang="nl-BE" dirty="0">
                <a:solidFill>
                  <a:schemeClr val="bg1">
                    <a:lumMod val="65000"/>
                  </a:schemeClr>
                </a:solidFill>
              </a:rPr>
              <a:t>Errortermen normaal verdeeld</a:t>
            </a:r>
          </a:p>
          <a:p>
            <a:pPr marL="400050" indent="-400050">
              <a:buFontTx/>
              <a:buAutoNum type="arabicPeriod"/>
            </a:pPr>
            <a:endParaRPr lang="nl-BE" altLang="nl-BE" dirty="0"/>
          </a:p>
          <a:p>
            <a:pPr marL="400050" indent="-400050">
              <a:buFontTx/>
              <a:buAutoNum type="arabicPeriod"/>
            </a:pPr>
            <a:endParaRPr lang="nl-BE" altLang="nl-BE" dirty="0"/>
          </a:p>
          <a:p>
            <a:pPr marL="400050" indent="-400050">
              <a:buFontTx/>
              <a:buAutoNum type="arabicPeriod"/>
            </a:pPr>
            <a:r>
              <a:rPr lang="nl-BE" altLang="nl-BE" dirty="0"/>
              <a:t>Alle relevante onafhankelijke variabelen</a:t>
            </a:r>
            <a:br>
              <a:rPr lang="nl-BE" altLang="nl-BE" dirty="0"/>
            </a:br>
            <a:r>
              <a:rPr lang="nl-BE" altLang="nl-BE" dirty="0"/>
              <a:t>in model?</a:t>
            </a:r>
            <a:endParaRPr lang="nl-NL" altLang="nl-BE" dirty="0"/>
          </a:p>
          <a:p>
            <a:endParaRPr lang="nl-BE" dirty="0"/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08F8DF31-E1F2-1143-802C-583B07ED0C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924621"/>
              </p:ext>
            </p:extLst>
          </p:nvPr>
        </p:nvGraphicFramePr>
        <p:xfrm>
          <a:off x="7850750" y="284446"/>
          <a:ext cx="4888686" cy="6237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Document" r:id="rId4" imgW="24482540" imgH="31238095" progId="Word.Document.12">
                  <p:link updateAutomatic="1"/>
                </p:oleObj>
              </mc:Choice>
              <mc:Fallback>
                <p:oleObj name="Document" r:id="rId4" imgW="24482540" imgH="31238095" progId="Word.Document.12">
                  <p:link updateAutomatic="1"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08F8DF31-E1F2-1143-802C-583B07ED0C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0750" y="284446"/>
                        <a:ext cx="4888686" cy="62372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44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22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Meervoudige regressieanalyse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02CB0FD9-9CCA-654F-A7ED-877FDBB83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37075" b="-37075"/>
          <a:stretch/>
        </p:blipFill>
        <p:spPr>
          <a:xfrm>
            <a:off x="623889" y="620713"/>
            <a:ext cx="5145732" cy="5616575"/>
          </a:xfrm>
        </p:spPr>
      </p:pic>
    </p:spTree>
    <p:extLst>
      <p:ext uri="{BB962C8B-B14F-4D97-AF65-F5344CB8AC3E}">
        <p14:creationId xmlns:p14="http://schemas.microsoft.com/office/powerpoint/2010/main" val="68929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E2D943-4AA0-9249-8667-68CE58048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/>
          <a:lstStyle/>
          <a:p>
            <a:r>
              <a:rPr lang="nl-BE" dirty="0"/>
              <a:t>Een voorbeeld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36AD088-E22A-C148-9AAB-FDA76EFB47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743200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23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AED8790-2C2D-CE49-9C78-582C09341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577009"/>
            <a:ext cx="10944226" cy="4660279"/>
          </a:xfrm>
        </p:spPr>
        <p:txBody>
          <a:bodyPr wrap="square"/>
          <a:lstStyle/>
          <a:p>
            <a:r>
              <a:rPr lang="nl-BE" dirty="0"/>
              <a:t>Heeft autonome motivatie (‘Autonome_mot’) een invloed op resultaten statistiek (‘Resultaat’), na rekening te houden met interesse (‘Interesse’)?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08CCDB4-821A-FD41-BE7C-04EE84776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2401" y="4328984"/>
            <a:ext cx="3279690" cy="461665"/>
          </a:xfrm>
          <a:prstGeom prst="rect">
            <a:avLst/>
          </a:prstGeom>
          <a:noFill/>
          <a:ln w="38100">
            <a:solidFill>
              <a:srgbClr val="003D6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nl-BE" altLang="nl-BE" sz="2400" baseline="0" dirty="0">
                <a:solidFill>
                  <a:schemeClr val="tx1"/>
                </a:solidFill>
                <a:latin typeface="Times New Roman" panose="02020603050405020304" pitchFamily="18" charset="0"/>
              </a:rPr>
              <a:t>Interesse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EDFEB-D10C-4D48-BB1B-973471547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653" y="4012385"/>
            <a:ext cx="2160588" cy="461963"/>
          </a:xfrm>
          <a:prstGeom prst="rect">
            <a:avLst/>
          </a:prstGeom>
          <a:noFill/>
          <a:ln w="38100">
            <a:solidFill>
              <a:srgbClr val="003D6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nl-BE" altLang="nl-BE" sz="2400" baseline="0" dirty="0">
                <a:solidFill>
                  <a:schemeClr val="tx1"/>
                </a:solidFill>
                <a:latin typeface="Times New Roman" panose="02020603050405020304" pitchFamily="18" charset="0"/>
              </a:rPr>
              <a:t>Statistiekscore</a:t>
            </a: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EFF79341-FAF6-7F49-BF20-687A6350E51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839428" y="4328984"/>
            <a:ext cx="1512888" cy="203200"/>
          </a:xfrm>
          <a:prstGeom prst="straightConnector1">
            <a:avLst/>
          </a:prstGeom>
          <a:noFill/>
          <a:ln w="38100" algn="ctr">
            <a:solidFill>
              <a:srgbClr val="003D6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3DA3C919-E821-EE44-B64C-3870242CD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2401" y="3560899"/>
            <a:ext cx="3279690" cy="461665"/>
          </a:xfrm>
          <a:prstGeom prst="rect">
            <a:avLst/>
          </a:prstGeom>
          <a:noFill/>
          <a:ln w="38100">
            <a:solidFill>
              <a:srgbClr val="003D6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nl-BE" altLang="nl-BE" sz="2400" baseline="0" dirty="0">
                <a:solidFill>
                  <a:schemeClr val="tx1"/>
                </a:solidFill>
                <a:latin typeface="Times New Roman" panose="02020603050405020304" pitchFamily="18" charset="0"/>
              </a:rPr>
              <a:t>Autonome motivatie</a:t>
            </a: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616DD982-04E9-6041-B41C-2B719A98D1F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39428" y="3791731"/>
            <a:ext cx="1512888" cy="230833"/>
          </a:xfrm>
          <a:prstGeom prst="straightConnector1">
            <a:avLst/>
          </a:prstGeom>
          <a:noFill/>
          <a:ln w="38100" algn="ctr">
            <a:solidFill>
              <a:srgbClr val="003D6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5091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9F1668-B338-B64E-B224-0B5C6DABC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Enkelvoudige regressie - visueel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30852F7-8CEA-9A4F-A46F-22F5EFFE60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2FB6696-EE43-6D43-8DD1-8FC6D86D4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plot(Resultaat ~ Autonome_mot, data=StatistiekB)</a:t>
            </a:r>
          </a:p>
          <a:p>
            <a:pPr marL="0" indent="0">
              <a:buNone/>
            </a:pP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abline(reg=Model1, col="red")</a:t>
            </a:r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r>
              <a:rPr lang="nl-BE" dirty="0"/>
              <a:t>				2D scatterplot met regressielijn</a:t>
            </a:r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r>
              <a:rPr lang="nl-BE" dirty="0"/>
              <a:t>				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68B0AAE-3BF0-084B-82AF-06CF79C60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95" y="2330272"/>
            <a:ext cx="4496753" cy="390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22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9F1668-B338-B64E-B224-0B5C6DABC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Meervoudige regressie - visueel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30852F7-8CEA-9A4F-A46F-22F5EFFE60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25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2FB6696-EE43-6D43-8DD1-8FC6D86D4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6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library(scatterplot3d)</a:t>
            </a:r>
          </a:p>
          <a:p>
            <a:pPr marL="0" indent="0">
              <a:buNone/>
            </a:pPr>
            <a:r>
              <a:rPr lang="nl-BE" sz="16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scatterplot3d(StatistiekB$Resultaat ~ StatistiekB$Autonome_mot + StatistiekB$Interesse,</a:t>
            </a:r>
          </a:p>
          <a:p>
            <a:pPr marL="0" indent="0">
              <a:buNone/>
            </a:pPr>
            <a:r>
              <a:rPr lang="nl-BE" sz="16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xlab = "Autonome motivatie", ylab = "Resultaat", zlab = "Interesse",</a:t>
            </a:r>
          </a:p>
          <a:p>
            <a:pPr marL="0" indent="0">
              <a:buNone/>
            </a:pPr>
            <a:r>
              <a:rPr lang="nl-BE" sz="16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color = ”red",               pch = 16)</a:t>
            </a:r>
          </a:p>
          <a:p>
            <a:pPr marL="0" indent="0">
              <a:buNone/>
            </a:pPr>
            <a:endParaRPr lang="nl-BE" sz="200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r>
              <a:rPr lang="nl-BE" dirty="0"/>
              <a:t>				    3D scatterplot met regressievlak</a:t>
            </a:r>
            <a:br>
              <a:rPr lang="nl-BE" dirty="0"/>
            </a:br>
            <a:r>
              <a:rPr lang="nl-BE" dirty="0"/>
              <a:t>				</a:t>
            </a:r>
            <a:r>
              <a:rPr lang="nl-BE" sz="2000" dirty="0"/>
              <a:t>     (Max. 2 onafhankelijke variabelen)</a:t>
            </a:r>
            <a:r>
              <a:rPr lang="nl-BE" dirty="0"/>
              <a:t/>
            </a:r>
            <a:br>
              <a:rPr lang="nl-BE" dirty="0"/>
            </a:b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r>
              <a:rPr lang="nl-BE" dirty="0"/>
              <a:t>				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7631DAA-BC15-3449-B7BA-3EB6B370D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07" y="2681573"/>
            <a:ext cx="5232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92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86AF7-2311-3A49-84CF-C521268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Meervoudige regressie - formule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EC406F8-61A7-D542-9D86-15EBB50D1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26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156021-CE2C-794F-8DBA-37752D4A1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6" y="1577009"/>
            <a:ext cx="11458385" cy="4660279"/>
          </a:xfrm>
        </p:spPr>
        <p:txBody>
          <a:bodyPr wrap="square"/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 err="1" smtClean="0">
                <a:solidFill>
                  <a:srgbClr val="FF0000"/>
                </a:solidFill>
              </a:rPr>
              <a:t>Intercept</a:t>
            </a:r>
            <a:r>
              <a:rPr lang="nl-BE" dirty="0" smtClean="0"/>
              <a:t>: </a:t>
            </a:r>
            <a:r>
              <a:rPr lang="nl-BE" b="0" dirty="0" smtClean="0"/>
              <a:t>verwachte waarde voor iemand die 0 scoort op alle onafhankelijke</a:t>
            </a:r>
            <a:br>
              <a:rPr lang="nl-BE" b="0" dirty="0" smtClean="0"/>
            </a:br>
            <a:r>
              <a:rPr lang="nl-BE" b="0" dirty="0" smtClean="0"/>
              <a:t>	       variabelen</a:t>
            </a:r>
          </a:p>
          <a:p>
            <a:endParaRPr lang="nl-BE" sz="1800" b="0" dirty="0"/>
          </a:p>
          <a:p>
            <a:r>
              <a:rPr lang="en-GB" altLang="nl-BE" dirty="0" err="1">
                <a:solidFill>
                  <a:srgbClr val="0070C0"/>
                </a:solidFill>
              </a:rPr>
              <a:t>Hellingsgraad</a:t>
            </a:r>
            <a:r>
              <a:rPr lang="en-GB" altLang="nl-BE" dirty="0">
                <a:solidFill>
                  <a:srgbClr val="0070C0"/>
                </a:solidFill>
              </a:rPr>
              <a:t> 1: </a:t>
            </a:r>
            <a:r>
              <a:rPr lang="en-GB" altLang="nl-BE" b="0" dirty="0"/>
              <a:t>effect van X1 (</a:t>
            </a:r>
            <a:r>
              <a:rPr lang="en-GB" altLang="nl-BE" b="0" dirty="0" err="1">
                <a:solidFill>
                  <a:srgbClr val="7C0502"/>
                </a:solidFill>
              </a:rPr>
              <a:t>ongeacht</a:t>
            </a:r>
            <a:r>
              <a:rPr lang="en-GB" altLang="nl-BE" b="0" dirty="0">
                <a:solidFill>
                  <a:srgbClr val="7C0502"/>
                </a:solidFill>
              </a:rPr>
              <a:t> </a:t>
            </a:r>
            <a:r>
              <a:rPr lang="en-GB" altLang="nl-BE" b="0" dirty="0"/>
              <a:t>X2)</a:t>
            </a:r>
          </a:p>
          <a:p>
            <a:endParaRPr lang="en-GB" altLang="nl-BE" sz="1800" dirty="0"/>
          </a:p>
          <a:p>
            <a:r>
              <a:rPr lang="en-GB" altLang="nl-BE" dirty="0" err="1">
                <a:solidFill>
                  <a:srgbClr val="00B050"/>
                </a:solidFill>
              </a:rPr>
              <a:t>Hellingsgraad</a:t>
            </a:r>
            <a:r>
              <a:rPr lang="en-GB" altLang="nl-BE" dirty="0">
                <a:solidFill>
                  <a:srgbClr val="00B050"/>
                </a:solidFill>
              </a:rPr>
              <a:t> 2:</a:t>
            </a:r>
            <a:r>
              <a:rPr lang="en-GB" altLang="nl-BE" dirty="0"/>
              <a:t> </a:t>
            </a:r>
            <a:r>
              <a:rPr lang="en-GB" altLang="nl-BE" b="0" dirty="0"/>
              <a:t>effect van X2 (</a:t>
            </a:r>
            <a:r>
              <a:rPr lang="en-GB" altLang="nl-BE" b="0" dirty="0" err="1">
                <a:solidFill>
                  <a:srgbClr val="7C0502"/>
                </a:solidFill>
              </a:rPr>
              <a:t>ongeacht</a:t>
            </a:r>
            <a:r>
              <a:rPr lang="en-GB" altLang="nl-BE" b="0" dirty="0">
                <a:solidFill>
                  <a:srgbClr val="7C0502"/>
                </a:solidFill>
              </a:rPr>
              <a:t> </a:t>
            </a:r>
            <a:r>
              <a:rPr lang="en-GB" altLang="nl-BE" b="0" dirty="0"/>
              <a:t>X1)</a:t>
            </a:r>
            <a:endParaRPr lang="nl-BE" b="0" dirty="0"/>
          </a:p>
        </p:txBody>
      </p:sp>
      <p:graphicFrame>
        <p:nvGraphicFramePr>
          <p:cNvPr id="58" name="Object 2">
            <a:extLst>
              <a:ext uri="{FF2B5EF4-FFF2-40B4-BE49-F238E27FC236}">
                <a16:creationId xmlns:a16="http://schemas.microsoft.com/office/drawing/2014/main" id="{5075B71B-6F4D-7F44-A683-4C2606A33A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020930"/>
              </p:ext>
            </p:extLst>
          </p:nvPr>
        </p:nvGraphicFramePr>
        <p:xfrm>
          <a:off x="2805303" y="1698688"/>
          <a:ext cx="6315838" cy="758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Equation" r:id="rId3" imgW="1587500" imgH="190500" progId="Equation.3">
                  <p:embed/>
                </p:oleObj>
              </mc:Choice>
              <mc:Fallback>
                <p:oleObj name="Equation" r:id="rId3" imgW="1587500" imgH="190500" progId="Equation.3">
                  <p:embed/>
                  <p:pic>
                    <p:nvPicPr>
                      <p:cNvPr id="4403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5303" y="1698688"/>
                        <a:ext cx="6315838" cy="7587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Rechthoek 59">
            <a:extLst>
              <a:ext uri="{FF2B5EF4-FFF2-40B4-BE49-F238E27FC236}">
                <a16:creationId xmlns:a16="http://schemas.microsoft.com/office/drawing/2014/main" id="{68482574-290F-FE4D-8F35-5C3B576DA954}"/>
              </a:ext>
            </a:extLst>
          </p:cNvPr>
          <p:cNvSpPr/>
          <p:nvPr/>
        </p:nvSpPr>
        <p:spPr bwMode="auto">
          <a:xfrm>
            <a:off x="3834806" y="1567682"/>
            <a:ext cx="661393" cy="87677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 New Roman" pitchFamily="-107" charset="0"/>
            </a:endParaRPr>
          </a:p>
        </p:txBody>
      </p:sp>
      <p:sp>
        <p:nvSpPr>
          <p:cNvPr id="61" name="Rechthoek 60">
            <a:extLst>
              <a:ext uri="{FF2B5EF4-FFF2-40B4-BE49-F238E27FC236}">
                <a16:creationId xmlns:a16="http://schemas.microsoft.com/office/drawing/2014/main" id="{EB1AB805-83E2-FC44-BF2E-6714D1836EEB}"/>
              </a:ext>
            </a:extLst>
          </p:cNvPr>
          <p:cNvSpPr/>
          <p:nvPr/>
        </p:nvSpPr>
        <p:spPr bwMode="auto">
          <a:xfrm>
            <a:off x="4984954" y="1567681"/>
            <a:ext cx="566981" cy="876771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 New Roman" pitchFamily="-107" charset="0"/>
            </a:endParaRPr>
          </a:p>
        </p:txBody>
      </p:sp>
      <p:sp>
        <p:nvSpPr>
          <p:cNvPr id="62" name="Rechthoek 61">
            <a:extLst>
              <a:ext uri="{FF2B5EF4-FFF2-40B4-BE49-F238E27FC236}">
                <a16:creationId xmlns:a16="http://schemas.microsoft.com/office/drawing/2014/main" id="{BE455484-63F6-6B42-87F6-CEAFC179C4AA}"/>
              </a:ext>
            </a:extLst>
          </p:cNvPr>
          <p:cNvSpPr/>
          <p:nvPr/>
        </p:nvSpPr>
        <p:spPr bwMode="auto">
          <a:xfrm>
            <a:off x="6740640" y="1567681"/>
            <a:ext cx="661392" cy="876771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 New Roman" pitchFamily="-107" charset="0"/>
            </a:endParaRPr>
          </a:p>
        </p:txBody>
      </p:sp>
      <p:sp>
        <p:nvSpPr>
          <p:cNvPr id="9" name="Wolkvormige toelichting 8">
            <a:extLst>
              <a:ext uri="{FF2B5EF4-FFF2-40B4-BE49-F238E27FC236}">
                <a16:creationId xmlns:a16="http://schemas.microsoft.com/office/drawing/2014/main" id="{A3203A3C-C172-F446-8E0D-6F7407E2E694}"/>
              </a:ext>
            </a:extLst>
          </p:cNvPr>
          <p:cNvSpPr/>
          <p:nvPr/>
        </p:nvSpPr>
        <p:spPr bwMode="auto">
          <a:xfrm>
            <a:off x="8229599" y="4559808"/>
            <a:ext cx="3852672" cy="1109472"/>
          </a:xfrm>
          <a:prstGeom prst="cloudCallout">
            <a:avLst>
              <a:gd name="adj1" fmla="val -73364"/>
              <a:gd name="adj2" fmla="val -28124"/>
            </a:avLst>
          </a:prstGeom>
          <a:solidFill>
            <a:srgbClr val="2A77CF"/>
          </a:solidFill>
          <a:ln>
            <a:solidFill>
              <a:srgbClr val="2A77CF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9678BA86-E066-EE4A-84BB-28AA211B7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3167" y="4947347"/>
            <a:ext cx="2815302" cy="33364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>
              <a:buFontTx/>
              <a:buNone/>
              <a:defRPr/>
            </a:pPr>
            <a:r>
              <a:rPr lang="nl-BE" sz="20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CONDITIONEEL OP X2</a:t>
            </a:r>
          </a:p>
          <a:p>
            <a:pPr>
              <a:defRPr/>
            </a:pPr>
            <a:endParaRPr lang="nl-BE" sz="20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endParaRPr lang="nl-BE" sz="20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>
              <a:defRPr/>
            </a:pPr>
            <a:endParaRPr lang="nl-NL" sz="20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2684612" y="2621966"/>
            <a:ext cx="914400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nl-BE" sz="1600" i="1" dirty="0" smtClean="0">
                <a:solidFill>
                  <a:srgbClr val="000000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Bv. resultaat</a:t>
            </a:r>
            <a:br>
              <a:rPr lang="nl-BE" sz="1600" i="1" dirty="0" smtClean="0">
                <a:solidFill>
                  <a:srgbClr val="000000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nl-BE" sz="1600" i="1" dirty="0" smtClean="0">
                <a:solidFill>
                  <a:srgbClr val="000000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statistiek</a:t>
            </a:r>
            <a:endParaRPr lang="nl-BE" sz="1600" i="1" dirty="0">
              <a:solidFill>
                <a:srgbClr val="000000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4787108" y="2621966"/>
            <a:ext cx="1222125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nl-BE" sz="1600" i="1" dirty="0" smtClean="0">
                <a:solidFill>
                  <a:srgbClr val="0070C0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Bv. autonome</a:t>
            </a:r>
            <a:r>
              <a:rPr lang="nl-BE" sz="1600" i="1" dirty="0">
                <a:solidFill>
                  <a:srgbClr val="0070C0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nl-BE" sz="1600" i="1" dirty="0">
                <a:solidFill>
                  <a:srgbClr val="0070C0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nl-BE" sz="1600" i="1" dirty="0">
                <a:solidFill>
                  <a:srgbClr val="0070C0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motivatie</a:t>
            </a:r>
          </a:p>
        </p:txBody>
      </p:sp>
      <p:sp>
        <p:nvSpPr>
          <p:cNvPr id="6" name="Rechthoek 5"/>
          <p:cNvSpPr/>
          <p:nvPr/>
        </p:nvSpPr>
        <p:spPr>
          <a:xfrm>
            <a:off x="6574138" y="2608954"/>
            <a:ext cx="12130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i="1" dirty="0" smtClean="0">
                <a:solidFill>
                  <a:srgbClr val="00B050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Bv. interesse</a:t>
            </a:r>
            <a:endParaRPr lang="nl-BE" sz="1600" i="1" dirty="0">
              <a:solidFill>
                <a:srgbClr val="00B050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653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   egressie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Model2 &lt;- lm(Resultaat ~ Autonome_mot + Interesse, data = StatistiekB)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summary(Model2)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Resultaat ~ Autonome_mot + Interesse, data = StatistiekB)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-3.3432 -0.7286  0.0589  0.7828  3.3998 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Estimate Std. Error t value Pr(&gt;|t|)   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2.335852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0.776402   3.009 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0.00281 **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Autonome_mot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0.144651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0.005164  28.013 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 2e-16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Interesse    </a:t>
            </a:r>
            <a:r>
              <a:rPr lang="nl-B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0.080726</a:t>
            </a:r>
            <a:r>
              <a:rPr lang="nl-BE" sz="12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0.013026   0.056 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0.95558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1.012 on 354 degrees of freedom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(143 observations deleted due to missingness)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0.702,	Adjusted R-squared: 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0.7004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 417 on 2 and 354 DF,  p-value: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 2.2e-16</a:t>
            </a: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946DB829-E028-2A41-BAE7-67414F2B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8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45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 Voorspellen!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28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467" y="767151"/>
            <a:ext cx="10944226" cy="4660279"/>
          </a:xfrm>
        </p:spPr>
        <p:txBody>
          <a:bodyPr/>
          <a:lstStyle/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Model2 &lt;- lm(Resultaat ~ Autonome_mot + Interesse, data = StatistiekB)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summary(Model2)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Resultaat ~ Autonome_mot + Interesse, data = StatistiekB)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-3.3432 -0.7286  0.0589  0.7828  3.3998 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Estimate Std. Error t value Pr(&gt;|t|)   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2.335852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0.776402   3.009 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0.00281 **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Autonome_mot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0.144651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0.005164  28.013 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 2e-16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Interesse    </a:t>
            </a:r>
            <a:r>
              <a:rPr lang="nl-B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0.080726</a:t>
            </a:r>
            <a:r>
              <a:rPr lang="nl-BE" sz="12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0.013026   0.056 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0.95558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E2EA87F9-3BF9-4247-BA57-723820BB9216}"/>
              </a:ext>
            </a:extLst>
          </p:cNvPr>
          <p:cNvSpPr txBox="1">
            <a:spLocks/>
          </p:cNvSpPr>
          <p:nvPr/>
        </p:nvSpPr>
        <p:spPr bwMode="auto">
          <a:xfrm>
            <a:off x="623887" y="4823926"/>
            <a:ext cx="10763441" cy="120700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lIns="126000" tIns="180000" rIns="180000" bIns="180000" anchor="ctr"/>
          <a:lstStyle>
            <a:lvl1pPr marL="342900" indent="-3429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indent="0">
              <a:spcBef>
                <a:spcPct val="20000"/>
              </a:spcBef>
            </a:pPr>
            <a:r>
              <a:rPr lang="nl-BE" altLang="nl-BE" sz="2000" u="sng" baseline="0" dirty="0">
                <a:solidFill>
                  <a:srgbClr val="C00000"/>
                </a:solidFill>
                <a:latin typeface="Verdana" panose="020B0604030504040204" pitchFamily="34" charset="0"/>
              </a:rPr>
              <a:t>Voorspelde score</a:t>
            </a:r>
            <a:r>
              <a:rPr lang="nl-BE" altLang="nl-BE" sz="2000" baseline="0" dirty="0">
                <a:solidFill>
                  <a:srgbClr val="C00000"/>
                </a:solidFill>
                <a:latin typeface="Verdana" panose="020B0604030504040204" pitchFamily="34" charset="0"/>
              </a:rPr>
              <a:t> voor iemand die </a:t>
            </a:r>
            <a:r>
              <a:rPr lang="nl-BE" altLang="nl-BE" sz="2000" baseline="0" dirty="0" smtClean="0">
                <a:solidFill>
                  <a:srgbClr val="C00000"/>
                </a:solidFill>
                <a:latin typeface="Verdana" panose="020B0604030504040204" pitchFamily="34" charset="0"/>
              </a:rPr>
              <a:t>4 </a:t>
            </a:r>
            <a:r>
              <a:rPr lang="nl-BE" altLang="nl-BE" sz="2000" baseline="0" dirty="0">
                <a:solidFill>
                  <a:srgbClr val="C00000"/>
                </a:solidFill>
                <a:latin typeface="Verdana" panose="020B0604030504040204" pitchFamily="34" charset="0"/>
              </a:rPr>
              <a:t>punten hoger scoort op ‘Autonome_mot’ </a:t>
            </a:r>
            <a:r>
              <a:rPr lang="nl-BE" altLang="nl-BE" sz="2000" baseline="0" dirty="0" smtClean="0">
                <a:solidFill>
                  <a:srgbClr val="C00000"/>
                </a:solidFill>
                <a:latin typeface="Verdana" panose="020B0604030504040204" pitchFamily="34" charset="0"/>
              </a:rPr>
              <a:t>en 6 punten hoger scoort op ‘Interesse’:</a:t>
            </a:r>
            <a:endParaRPr lang="nl-BE" altLang="nl-BE" sz="2000" baseline="0" dirty="0">
              <a:solidFill>
                <a:srgbClr val="C00000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nl-BE" altLang="nl-BE" sz="1800" baseline="0" dirty="0">
                <a:solidFill>
                  <a:srgbClr val="C00000"/>
                </a:solidFill>
                <a:latin typeface="Verdana" panose="020B0604030504040204" pitchFamily="34" charset="0"/>
              </a:rPr>
              <a:t>in de </a:t>
            </a:r>
            <a:r>
              <a:rPr lang="nl-BE" altLang="nl-BE" sz="1800" i="1" baseline="0" dirty="0">
                <a:solidFill>
                  <a:srgbClr val="C00000"/>
                </a:solidFill>
                <a:latin typeface="Verdana" panose="020B0604030504040204" pitchFamily="34" charset="0"/>
              </a:rPr>
              <a:t>steekproef</a:t>
            </a:r>
            <a:r>
              <a:rPr lang="nl-BE" altLang="nl-BE" sz="1800" baseline="0" dirty="0">
                <a:solidFill>
                  <a:srgbClr val="C00000"/>
                </a:solidFill>
                <a:latin typeface="Verdana" panose="020B0604030504040204" pitchFamily="34" charset="0"/>
              </a:rPr>
              <a:t>?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nl-BE" altLang="nl-BE" sz="1800" baseline="0" dirty="0">
                <a:solidFill>
                  <a:srgbClr val="C00000"/>
                </a:solidFill>
                <a:latin typeface="Verdana" panose="020B0604030504040204" pitchFamily="34" charset="0"/>
              </a:rPr>
              <a:t>in de </a:t>
            </a:r>
            <a:r>
              <a:rPr lang="nl-BE" altLang="nl-BE" sz="1800" i="1" baseline="0" dirty="0">
                <a:solidFill>
                  <a:srgbClr val="C00000"/>
                </a:solidFill>
                <a:latin typeface="Verdana" panose="020B0604030504040204" pitchFamily="34" charset="0"/>
              </a:rPr>
              <a:t>populatie</a:t>
            </a:r>
            <a:r>
              <a:rPr lang="nl-BE" altLang="nl-BE" sz="1800" baseline="0" dirty="0">
                <a:solidFill>
                  <a:srgbClr val="C00000"/>
                </a:solidFill>
                <a:latin typeface="Verdana" panose="020B060403050404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9238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 Voorspellen!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29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467" y="767151"/>
            <a:ext cx="10944226" cy="4660279"/>
          </a:xfrm>
        </p:spPr>
        <p:txBody>
          <a:bodyPr/>
          <a:lstStyle/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Model2 &lt;- lm(Resultaat ~ Autonome_mot + Interesse, data = StatistiekB)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summary(Model2)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Resultaat ~ Autonome_mot + Interesse, data = StatistiekB)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-3.3432 -0.7286  0.0589  0.7828  3.3998 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Estimate Std. Error t value Pr(&gt;|t|)   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2.335852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0.776402   3.009 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0.00281 **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Autonome_mot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0.144651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0.005164  28.013 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 2e-16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Interesse    </a:t>
            </a:r>
            <a:r>
              <a:rPr lang="nl-B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0.080726</a:t>
            </a:r>
            <a:r>
              <a:rPr lang="nl-BE" sz="12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0.013026   0.056 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0.95558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E2EA87F9-3BF9-4247-BA57-723820BB9216}"/>
              </a:ext>
            </a:extLst>
          </p:cNvPr>
          <p:cNvSpPr txBox="1">
            <a:spLocks/>
          </p:cNvSpPr>
          <p:nvPr/>
        </p:nvSpPr>
        <p:spPr bwMode="auto">
          <a:xfrm>
            <a:off x="623887" y="4823926"/>
            <a:ext cx="10763441" cy="120700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lIns="126000" tIns="180000" rIns="180000" bIns="180000" anchor="ctr"/>
          <a:lstStyle>
            <a:lvl1pPr marL="342900" indent="-3429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indent="0">
              <a:spcBef>
                <a:spcPct val="20000"/>
              </a:spcBef>
            </a:pPr>
            <a:r>
              <a:rPr lang="nl-BE" altLang="nl-BE" sz="2000" u="sng" baseline="0" dirty="0">
                <a:solidFill>
                  <a:srgbClr val="C00000"/>
                </a:solidFill>
                <a:latin typeface="Verdana" panose="020B0604030504040204" pitchFamily="34" charset="0"/>
              </a:rPr>
              <a:t>Voorspelde score</a:t>
            </a:r>
            <a:r>
              <a:rPr lang="nl-BE" altLang="nl-BE" sz="2000" baseline="0" dirty="0">
                <a:solidFill>
                  <a:srgbClr val="C00000"/>
                </a:solidFill>
                <a:latin typeface="Verdana" panose="020B0604030504040204" pitchFamily="34" charset="0"/>
              </a:rPr>
              <a:t> voor iemand die </a:t>
            </a:r>
            <a:r>
              <a:rPr lang="nl-BE" altLang="nl-BE" sz="2000" baseline="0" dirty="0" smtClean="0">
                <a:solidFill>
                  <a:srgbClr val="C00000"/>
                </a:solidFill>
                <a:latin typeface="Verdana" panose="020B0604030504040204" pitchFamily="34" charset="0"/>
              </a:rPr>
              <a:t>4 </a:t>
            </a:r>
            <a:r>
              <a:rPr lang="nl-BE" altLang="nl-BE" sz="2000" baseline="0" dirty="0">
                <a:solidFill>
                  <a:srgbClr val="C00000"/>
                </a:solidFill>
                <a:latin typeface="Verdana" panose="020B0604030504040204" pitchFamily="34" charset="0"/>
              </a:rPr>
              <a:t>punten hoger scoort op ‘Autonome_mot’ </a:t>
            </a:r>
            <a:r>
              <a:rPr lang="nl-BE" altLang="nl-BE" sz="2000" baseline="0" dirty="0" smtClean="0">
                <a:solidFill>
                  <a:srgbClr val="C00000"/>
                </a:solidFill>
                <a:latin typeface="Verdana" panose="020B0604030504040204" pitchFamily="34" charset="0"/>
              </a:rPr>
              <a:t>en 6 punten hoger scoort op ‘Interesse’:</a:t>
            </a:r>
            <a:endParaRPr lang="nl-BE" altLang="nl-BE" sz="2000" baseline="0" dirty="0">
              <a:solidFill>
                <a:srgbClr val="C00000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nl-BE" altLang="nl-BE" sz="1800" baseline="0" dirty="0">
                <a:solidFill>
                  <a:srgbClr val="C00000"/>
                </a:solidFill>
                <a:latin typeface="Verdana" panose="020B0604030504040204" pitchFamily="34" charset="0"/>
              </a:rPr>
              <a:t>in de </a:t>
            </a:r>
            <a:r>
              <a:rPr lang="nl-BE" altLang="nl-BE" sz="1800" i="1" baseline="0" dirty="0">
                <a:solidFill>
                  <a:srgbClr val="C00000"/>
                </a:solidFill>
                <a:latin typeface="Verdana" panose="020B0604030504040204" pitchFamily="34" charset="0"/>
              </a:rPr>
              <a:t>steekproef</a:t>
            </a:r>
            <a:r>
              <a:rPr lang="nl-BE" altLang="nl-BE" sz="1800" baseline="0" dirty="0" smtClean="0">
                <a:solidFill>
                  <a:srgbClr val="C00000"/>
                </a:solidFill>
                <a:latin typeface="Verdana" panose="020B0604030504040204" pitchFamily="34" charset="0"/>
              </a:rPr>
              <a:t>? 2.34 + </a:t>
            </a:r>
            <a:r>
              <a:rPr lang="nl-BE" altLang="nl-BE" sz="1800" baseline="0" dirty="0" smtClean="0">
                <a:solidFill>
                  <a:srgbClr val="C00000"/>
                </a:solidFill>
                <a:latin typeface="Verdana" panose="020B0604030504040204" pitchFamily="34" charset="0"/>
              </a:rPr>
              <a:t>4*0.14 </a:t>
            </a:r>
            <a:r>
              <a:rPr lang="nl-BE" altLang="nl-BE" sz="1800" baseline="0" dirty="0" smtClean="0">
                <a:solidFill>
                  <a:srgbClr val="C00000"/>
                </a:solidFill>
                <a:latin typeface="Verdana" panose="020B0604030504040204" pitchFamily="34" charset="0"/>
              </a:rPr>
              <a:t>+ 6*0.08 = 3.38</a:t>
            </a:r>
            <a:endParaRPr lang="nl-BE" altLang="nl-BE" sz="1800" baseline="0" dirty="0">
              <a:solidFill>
                <a:srgbClr val="C00000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nl-BE" altLang="nl-BE" sz="1800" baseline="0" dirty="0">
                <a:solidFill>
                  <a:srgbClr val="C00000"/>
                </a:solidFill>
                <a:latin typeface="Verdana" panose="020B0604030504040204" pitchFamily="34" charset="0"/>
              </a:rPr>
              <a:t>in de </a:t>
            </a:r>
            <a:r>
              <a:rPr lang="nl-BE" altLang="nl-BE" sz="1800" i="1" baseline="0" dirty="0">
                <a:solidFill>
                  <a:srgbClr val="C00000"/>
                </a:solidFill>
                <a:latin typeface="Verdana" panose="020B0604030504040204" pitchFamily="34" charset="0"/>
              </a:rPr>
              <a:t>populatie</a:t>
            </a:r>
            <a:r>
              <a:rPr lang="nl-BE" altLang="nl-BE" sz="1800" baseline="0" dirty="0">
                <a:solidFill>
                  <a:srgbClr val="C00000"/>
                </a:solidFill>
                <a:latin typeface="Verdana" panose="020B0604030504040204" pitchFamily="34" charset="0"/>
              </a:rPr>
              <a:t>? </a:t>
            </a:r>
            <a:r>
              <a:rPr lang="nl-BE" altLang="nl-BE" sz="1800" baseline="0" dirty="0" smtClean="0">
                <a:solidFill>
                  <a:srgbClr val="C00000"/>
                </a:solidFill>
                <a:latin typeface="Verdana" panose="020B0604030504040204" pitchFamily="34" charset="0"/>
              </a:rPr>
              <a:t>2.34 </a:t>
            </a:r>
            <a:r>
              <a:rPr lang="nl-BE" altLang="nl-BE" sz="1800" baseline="0" dirty="0">
                <a:solidFill>
                  <a:srgbClr val="C00000"/>
                </a:solidFill>
                <a:latin typeface="Verdana" panose="020B0604030504040204" pitchFamily="34" charset="0"/>
              </a:rPr>
              <a:t>+ 4*0.14 + </a:t>
            </a:r>
            <a:r>
              <a:rPr lang="nl-BE" altLang="nl-BE" sz="1800" baseline="0" dirty="0" smtClean="0">
                <a:solidFill>
                  <a:srgbClr val="C00000"/>
                </a:solidFill>
                <a:latin typeface="Verdana" panose="020B0604030504040204" pitchFamily="34" charset="0"/>
              </a:rPr>
              <a:t>6*0 </a:t>
            </a:r>
            <a:r>
              <a:rPr lang="nl-BE" altLang="nl-BE" sz="1800" baseline="0" dirty="0" smtClean="0">
                <a:solidFill>
                  <a:srgbClr val="C00000"/>
                </a:solidFill>
                <a:latin typeface="Verdana" panose="020B0604030504040204" pitchFamily="34" charset="0"/>
              </a:rPr>
              <a:t>= 2.90</a:t>
            </a:r>
            <a:endParaRPr lang="nl-BE" altLang="nl-BE" sz="1800" baseline="0" dirty="0">
              <a:solidFill>
                <a:srgbClr val="C0000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97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Te.   ugblik   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6" name="Picture 2" descr="Afbeeldingsresultaat voor R">
            <a:extLst>
              <a:ext uri="{FF2B5EF4-FFF2-40B4-BE49-F238E27FC236}">
                <a16:creationId xmlns:a16="http://schemas.microsoft.com/office/drawing/2014/main" id="{E9B265D6-B5C0-9345-BB62-156CF04BD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96" y="740040"/>
            <a:ext cx="426725" cy="4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11DEC5E2-1B67-7544-8CB3-B9EC7198118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45985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F4815-5415-834A-A50B-D80C07BA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Meervoudige regressie – extra assumptie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E3C6378-2791-EA48-8B6C-87E7FC23DF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30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149D6EBF-AB4B-2E49-B3F7-263053155E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BE" altLang="nl-BE" kern="0" dirty="0" smtClean="0"/>
                  <a:t>(Multi)collineariteit: </a:t>
                </a:r>
              </a:p>
              <a:p>
                <a:pPr lvl="1"/>
                <a:r>
                  <a:rPr lang="nl-BE" altLang="nl-BE" kern="0" dirty="0"/>
                  <a:t>te sterke samenhang tussen onafhankelijke variabelen </a:t>
                </a:r>
              </a:p>
              <a:p>
                <a:pPr lvl="1"/>
                <a:endParaRPr lang="nl-BE" altLang="nl-BE" kern="0" dirty="0"/>
              </a:p>
              <a:p>
                <a:pPr>
                  <a:lnSpc>
                    <a:spcPct val="90000"/>
                  </a:lnSpc>
                </a:pPr>
                <a:r>
                  <a:rPr lang="nl-BE" altLang="nl-BE" sz="2400" dirty="0"/>
                  <a:t>REDEN: betrouwbaarheid schattingen regressiecoëfficiënten en significantietoetsen</a:t>
                </a:r>
                <a:endParaRPr lang="nl-BE" altLang="nl-BE" sz="2000" dirty="0"/>
              </a:p>
              <a:p>
                <a:pPr lvl="1">
                  <a:lnSpc>
                    <a:spcPct val="90000"/>
                  </a:lnSpc>
                  <a:buFont typeface="Symbol" panose="05050102010706020507" pitchFamily="18" charset="2"/>
                  <a:buChar char="Þ"/>
                </a:pPr>
                <a:r>
                  <a:rPr lang="nl-BE" altLang="nl-BE" sz="2000" dirty="0"/>
                  <a:t>Oplossing: </a:t>
                </a:r>
                <a:r>
                  <a:rPr lang="nl-BE" altLang="nl-BE" sz="2000" dirty="0">
                    <a:solidFill>
                      <a:srgbClr val="7C0502"/>
                    </a:solidFill>
                  </a:rPr>
                  <a:t>VIF (Variance Inflation Factor</a:t>
                </a:r>
                <a:r>
                  <a:rPr lang="nl-BE" altLang="nl-BE" sz="2000" dirty="0" smtClean="0">
                    <a:solidFill>
                      <a:srgbClr val="7C0502"/>
                    </a:solidFill>
                  </a:rPr>
                  <a:t>)</a:t>
                </a:r>
              </a:p>
              <a:p>
                <a:pPr lvl="1">
                  <a:lnSpc>
                    <a:spcPct val="90000"/>
                  </a:lnSpc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nl-BE" altLang="nl-BE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nl-BE" altLang="nl-B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𝑉𝐼𝐹</m:t>
                        </m:r>
                      </m:e>
                    </m:rad>
                  </m:oMath>
                </a14:m>
                <a:r>
                  <a:rPr lang="nl-BE" altLang="nl-BE" sz="2000" dirty="0" smtClean="0">
                    <a:solidFill>
                      <a:schemeClr val="tx1"/>
                    </a:solidFill>
                  </a:rPr>
                  <a:t>: hoeveel keer groter de standaardfout voor de schatting van de hellingsgraad is</a:t>
                </a:r>
                <a:br>
                  <a:rPr lang="nl-BE" altLang="nl-BE" sz="2000" dirty="0" smtClean="0">
                    <a:solidFill>
                      <a:schemeClr val="tx1"/>
                    </a:solidFill>
                  </a:rPr>
                </a:br>
                <a:r>
                  <a:rPr lang="nl-BE" altLang="nl-BE" sz="2000" dirty="0" smtClean="0">
                    <a:solidFill>
                      <a:schemeClr val="tx1"/>
                    </a:solidFill>
                  </a:rPr>
                  <a:t>             indien er geen correlatie is met de andere onafh</a:t>
                </a:r>
                <a:r>
                  <a:rPr lang="nl-BE" altLang="nl-BE" sz="2000" dirty="0" smtClean="0"/>
                  <a:t>ankelijke</a:t>
                </a:r>
                <a:r>
                  <a:rPr lang="nl-BE" altLang="nl-BE" sz="2000" dirty="0" smtClean="0">
                    <a:solidFill>
                      <a:schemeClr val="tx1"/>
                    </a:solidFill>
                  </a:rPr>
                  <a:t> variabelen</a:t>
                </a:r>
                <a:endParaRPr lang="nl-BE" altLang="nl-BE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90000"/>
                  </a:lnSpc>
                  <a:buFont typeface="Symbol" panose="05050102010706020507" pitchFamily="18" charset="2"/>
                  <a:buChar char="Þ"/>
                </a:pPr>
                <a:r>
                  <a:rPr lang="nl-BE" altLang="nl-BE" sz="2000" dirty="0"/>
                  <a:t>Interpreteren:</a:t>
                </a:r>
              </a:p>
              <a:p>
                <a:pPr marL="361940" lvl="1" indent="0">
                  <a:lnSpc>
                    <a:spcPct val="90000"/>
                  </a:lnSpc>
                  <a:buNone/>
                </a:pPr>
                <a:r>
                  <a:rPr lang="nl-BE" altLang="nl-BE" sz="2000" dirty="0"/>
                  <a:t>	VIF &gt; 5 = alarm</a:t>
                </a:r>
              </a:p>
              <a:p>
                <a:pPr marL="361940" lvl="1" indent="0">
                  <a:lnSpc>
                    <a:spcPct val="90000"/>
                  </a:lnSpc>
                  <a:buNone/>
                </a:pPr>
                <a:r>
                  <a:rPr lang="nl-BE" altLang="nl-BE" sz="2000" dirty="0"/>
                  <a:t>	VIF &gt; 10 = probleem</a:t>
                </a:r>
                <a:endParaRPr lang="nl-NL" altLang="nl-BE" sz="2000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149D6EBF-AB4B-2E49-B3F7-263053155E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2" t="-2225" r="-55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685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VIF in R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31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GB" altLang="nl-BE" sz="160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library(car)</a:t>
            </a:r>
          </a:p>
          <a:p>
            <a:pPr>
              <a:buFontTx/>
              <a:buNone/>
            </a:pPr>
            <a:r>
              <a:rPr lang="en-GB" altLang="nl-BE" sz="160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altLang="nl-BE" sz="1600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vif</a:t>
            </a:r>
            <a:r>
              <a:rPr lang="en-GB" altLang="nl-BE" sz="160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(Model2)</a:t>
            </a:r>
          </a:p>
          <a:p>
            <a:pPr>
              <a:buFontTx/>
              <a:buNone/>
            </a:pPr>
            <a:r>
              <a:rPr lang="en-GB" altLang="nl-B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Autonome_mot</a:t>
            </a:r>
            <a:r>
              <a:rPr lang="en-GB" altLang="nl-B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Interesse </a:t>
            </a:r>
          </a:p>
          <a:p>
            <a:pPr>
              <a:buFontTx/>
              <a:buNone/>
            </a:pPr>
            <a:r>
              <a:rPr lang="en-GB" altLang="nl-B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1.038966     1.061855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2C00159-23CF-4741-B948-D1DECFFE3129}"/>
              </a:ext>
            </a:extLst>
          </p:cNvPr>
          <p:cNvSpPr txBox="1"/>
          <p:nvPr/>
        </p:nvSpPr>
        <p:spPr>
          <a:xfrm>
            <a:off x="2584704" y="93878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nl-BE" sz="28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239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B33D21-0F86-184C-9788-B6319122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Het ene model is het andere niet…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BFF154F-4084-9046-A2A9-79B64536C6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4FAD360-9CF0-114A-8CD9-A181E9FB5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Hoe bepalen welke voorspellers je in je model opneemt?</a:t>
            </a:r>
          </a:p>
          <a:p>
            <a:pPr lvl="1"/>
            <a:r>
              <a:rPr lang="nl-BE" dirty="0"/>
              <a:t>Theorie!</a:t>
            </a:r>
          </a:p>
          <a:p>
            <a:pPr lvl="1"/>
            <a:r>
              <a:rPr lang="nl-BE" dirty="0"/>
              <a:t>Denk- en discussiewerk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r>
              <a:rPr lang="nl-BE" dirty="0"/>
              <a:t>Welk model is beter?</a:t>
            </a:r>
          </a:p>
          <a:p>
            <a:pPr lvl="1"/>
            <a:r>
              <a:rPr lang="nl-BE" altLang="nl-BE" dirty="0"/>
              <a:t>Geeft complexer model in verhouding een betere voorspelling?</a:t>
            </a:r>
          </a:p>
          <a:p>
            <a:pPr lvl="1"/>
            <a:r>
              <a:rPr lang="en-GB" altLang="nl-BE" dirty="0"/>
              <a:t>Anders </a:t>
            </a:r>
            <a:r>
              <a:rPr lang="en-GB" altLang="nl-BE" dirty="0" err="1"/>
              <a:t>gezegd</a:t>
            </a:r>
            <a:r>
              <a:rPr lang="en-GB" altLang="nl-BE" dirty="0"/>
              <a:t>…Is de </a:t>
            </a:r>
            <a:r>
              <a:rPr lang="en-GB" altLang="nl-BE" dirty="0" err="1"/>
              <a:t>predictiefout</a:t>
            </a:r>
            <a:r>
              <a:rPr lang="en-GB" altLang="nl-BE" dirty="0"/>
              <a:t> </a:t>
            </a:r>
            <a:r>
              <a:rPr lang="en-GB" altLang="nl-BE" dirty="0" err="1"/>
              <a:t>voor</a:t>
            </a:r>
            <a:r>
              <a:rPr lang="en-GB" altLang="nl-BE" dirty="0"/>
              <a:t> </a:t>
            </a:r>
            <a:r>
              <a:rPr lang="en-GB" altLang="nl-BE" dirty="0" err="1"/>
              <a:t>complexer</a:t>
            </a:r>
            <a:r>
              <a:rPr lang="en-GB" altLang="nl-BE" dirty="0"/>
              <a:t> model significant </a:t>
            </a:r>
            <a:r>
              <a:rPr lang="en-GB" altLang="nl-BE" dirty="0" err="1"/>
              <a:t>kleiner</a:t>
            </a:r>
            <a:r>
              <a:rPr lang="en-GB" altLang="nl-BE" dirty="0"/>
              <a:t>?</a:t>
            </a:r>
          </a:p>
          <a:p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E692AD9-1E0F-7542-9A56-2C21FC87B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5855" y="2735687"/>
            <a:ext cx="2406555" cy="369332"/>
          </a:xfrm>
          <a:prstGeom prst="rect">
            <a:avLst/>
          </a:prstGeom>
          <a:noFill/>
          <a:ln w="38100">
            <a:solidFill>
              <a:srgbClr val="003D6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nl-BE" altLang="nl-BE" sz="1800" baseline="0" dirty="0">
                <a:solidFill>
                  <a:schemeClr val="tx1"/>
                </a:solidFill>
                <a:latin typeface="Times New Roman" panose="02020603050405020304" pitchFamily="18" charset="0"/>
              </a:rPr>
              <a:t>Interesse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0F5B25E-35CE-1D40-8591-02408504F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9973" y="2650736"/>
            <a:ext cx="1772571" cy="369332"/>
          </a:xfrm>
          <a:prstGeom prst="rect">
            <a:avLst/>
          </a:prstGeom>
          <a:noFill/>
          <a:ln w="38100">
            <a:solidFill>
              <a:srgbClr val="003D6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nl-BE" altLang="nl-BE" sz="1800" baseline="0" dirty="0">
                <a:solidFill>
                  <a:schemeClr val="tx1"/>
                </a:solidFill>
                <a:latin typeface="Times New Roman" panose="02020603050405020304" pitchFamily="18" charset="0"/>
              </a:rPr>
              <a:t>Statistiekscore</a:t>
            </a: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0A419069-7A13-9F4F-904E-104F2E6CD48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399747" y="2930759"/>
            <a:ext cx="1512889" cy="0"/>
          </a:xfrm>
          <a:prstGeom prst="straightConnector1">
            <a:avLst/>
          </a:prstGeom>
          <a:noFill/>
          <a:ln w="38100" algn="ctr">
            <a:solidFill>
              <a:srgbClr val="003D6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kstvak 7">
            <a:extLst>
              <a:ext uri="{FF2B5EF4-FFF2-40B4-BE49-F238E27FC236}">
                <a16:creationId xmlns:a16="http://schemas.microsoft.com/office/drawing/2014/main" id="{A7A18D8D-CF58-4441-9792-D5A05F620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5855" y="2199250"/>
            <a:ext cx="2406555" cy="369332"/>
          </a:xfrm>
          <a:prstGeom prst="rect">
            <a:avLst/>
          </a:prstGeom>
          <a:noFill/>
          <a:ln w="38100">
            <a:solidFill>
              <a:srgbClr val="003D6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nl-BE" altLang="nl-BE" sz="1800" baseline="0" dirty="0">
                <a:solidFill>
                  <a:schemeClr val="tx1"/>
                </a:solidFill>
                <a:latin typeface="Times New Roman" panose="02020603050405020304" pitchFamily="18" charset="0"/>
              </a:rPr>
              <a:t>Autonome motivatie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C8892AC0-46B7-5F4F-ABEF-A0ADB827981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399748" y="2430082"/>
            <a:ext cx="1512888" cy="230833"/>
          </a:xfrm>
          <a:prstGeom prst="straightConnector1">
            <a:avLst/>
          </a:prstGeom>
          <a:noFill/>
          <a:ln w="38100" algn="ctr">
            <a:solidFill>
              <a:srgbClr val="003D6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E32D8F58-C12A-B34A-A52C-FAB5A6E56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1951" y="3290423"/>
            <a:ext cx="2406555" cy="369332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nl-BE" altLang="nl-BE" sz="1800" baseline="0" dirty="0">
                <a:solidFill>
                  <a:schemeClr val="tx1"/>
                </a:solidFill>
                <a:latin typeface="Times New Roman" panose="02020603050405020304" pitchFamily="18" charset="0"/>
              </a:rPr>
              <a:t>Faalangst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C4C42967-808D-E14C-AEC2-1ECF63322C9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418036" y="3179890"/>
            <a:ext cx="1512888" cy="230833"/>
          </a:xfrm>
          <a:prstGeom prst="straightConnector1">
            <a:avLst/>
          </a:prstGeom>
          <a:noFill/>
          <a:ln w="38100" algn="ctr">
            <a:solidFill>
              <a:schemeClr val="bg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477644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1E2FC9-8137-6D49-A492-33E1FF182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Modellen vergelijken in R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A3358F6-0D87-624D-AEDD-FD2114B8FC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33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E4FF391-D598-CE4D-82CB-48A2CF6E6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altLang="nl-BE" sz="2000" dirty="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GB" alt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(Model1, Model2,…): </a:t>
            </a:r>
          </a:p>
          <a:p>
            <a:pPr lvl="1"/>
            <a:r>
              <a:rPr lang="en-GB" altLang="nl-BE" dirty="0" err="1"/>
              <a:t>onbeperkt</a:t>
            </a:r>
            <a:r>
              <a:rPr lang="en-GB" altLang="nl-BE" dirty="0"/>
              <a:t> </a:t>
            </a:r>
            <a:r>
              <a:rPr lang="en-GB" altLang="nl-BE" dirty="0" err="1"/>
              <a:t>aantal</a:t>
            </a:r>
            <a:r>
              <a:rPr lang="en-GB" altLang="nl-BE" dirty="0"/>
              <a:t> </a:t>
            </a:r>
            <a:r>
              <a:rPr lang="en-GB" altLang="nl-BE" dirty="0" err="1"/>
              <a:t>modellen</a:t>
            </a:r>
            <a:r>
              <a:rPr lang="en-GB" altLang="nl-BE" dirty="0"/>
              <a:t> </a:t>
            </a:r>
            <a:r>
              <a:rPr lang="en-GB" altLang="nl-BE" dirty="0" err="1"/>
              <a:t>vergelijken</a:t>
            </a:r>
            <a:r>
              <a:rPr lang="en-GB" altLang="nl-BE" dirty="0"/>
              <a:t> </a:t>
            </a:r>
          </a:p>
          <a:p>
            <a:pPr lvl="1"/>
            <a:r>
              <a:rPr lang="en-GB" altLang="nl-BE" dirty="0" err="1"/>
              <a:t>gelijk</a:t>
            </a:r>
            <a:r>
              <a:rPr lang="en-GB" altLang="nl-BE" dirty="0"/>
              <a:t> </a:t>
            </a:r>
            <a:r>
              <a:rPr lang="en-GB" altLang="nl-BE" dirty="0" err="1"/>
              <a:t>aantal</a:t>
            </a:r>
            <a:r>
              <a:rPr lang="en-GB" altLang="nl-BE" dirty="0"/>
              <a:t> </a:t>
            </a:r>
            <a:r>
              <a:rPr lang="en-GB" altLang="nl-BE" dirty="0" err="1"/>
              <a:t>observatie-eenheden</a:t>
            </a:r>
            <a:r>
              <a:rPr lang="en-GB" altLang="nl-BE" dirty="0"/>
              <a:t> (</a:t>
            </a:r>
            <a:r>
              <a:rPr lang="en-GB" altLang="nl-BE" dirty="0" err="1"/>
              <a:t>respondenten</a:t>
            </a:r>
            <a:r>
              <a:rPr lang="en-GB" altLang="nl-BE" dirty="0"/>
              <a:t>)</a:t>
            </a:r>
          </a:p>
          <a:p>
            <a:endParaRPr lang="en-GB" altLang="nl-BE" dirty="0"/>
          </a:p>
          <a:p>
            <a:r>
              <a:rPr lang="en-GB" altLang="nl-BE" dirty="0"/>
              <a:t>In R: subset met </a:t>
            </a:r>
            <a:r>
              <a:rPr lang="en-GB" altLang="nl-BE" dirty="0" err="1"/>
              <a:t>enkel</a:t>
            </a:r>
            <a:r>
              <a:rPr lang="en-GB" altLang="nl-BE" dirty="0"/>
              <a:t> </a:t>
            </a:r>
            <a:r>
              <a:rPr lang="en-GB" altLang="nl-BE" dirty="0" err="1"/>
              <a:t>geldige</a:t>
            </a:r>
            <a:r>
              <a:rPr lang="en-GB" altLang="nl-BE" dirty="0"/>
              <a:t> </a:t>
            </a:r>
            <a:r>
              <a:rPr lang="en-GB" altLang="nl-BE" dirty="0" err="1"/>
              <a:t>waarnemingen</a:t>
            </a:r>
            <a:r>
              <a:rPr lang="en-GB" altLang="nl-BE" dirty="0"/>
              <a:t> </a:t>
            </a:r>
            <a:r>
              <a:rPr lang="en-GB" altLang="nl-BE" dirty="0" err="1"/>
              <a:t>voor</a:t>
            </a:r>
            <a:r>
              <a:rPr lang="en-GB" altLang="nl-BE" dirty="0"/>
              <a:t> alle </a:t>
            </a:r>
            <a:r>
              <a:rPr lang="en-GB" altLang="nl-BE" dirty="0" err="1"/>
              <a:t>gebruikte</a:t>
            </a:r>
            <a:r>
              <a:rPr lang="en-GB" altLang="nl-BE" dirty="0"/>
              <a:t> </a:t>
            </a:r>
            <a:r>
              <a:rPr lang="en-GB" altLang="nl-BE" dirty="0" err="1"/>
              <a:t>variabelen</a:t>
            </a:r>
            <a:r>
              <a:rPr lang="en-GB" altLang="nl-BE" dirty="0"/>
              <a:t>:</a:t>
            </a:r>
          </a:p>
          <a:p>
            <a:pPr>
              <a:buFontTx/>
              <a:buNone/>
            </a:pPr>
            <a:endParaRPr lang="en-GB" altLang="nl-BE" dirty="0"/>
          </a:p>
          <a:p>
            <a:pPr>
              <a:buFontTx/>
              <a:buNone/>
            </a:pPr>
            <a:r>
              <a:rPr lang="en-GB" alt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StatistiekB2 &lt;- </a:t>
            </a:r>
            <a:r>
              <a:rPr lang="en-GB" altLang="nl-BE" sz="2000" dirty="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na.omit</a:t>
            </a:r>
            <a:r>
              <a:rPr lang="en-GB" alt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StatistiekB[c("Resultaat", "Autonome_mot",</a:t>
            </a:r>
          </a:p>
          <a:p>
            <a:pPr>
              <a:buFontTx/>
              <a:buNone/>
            </a:pPr>
            <a:r>
              <a:rPr lang="nl-BE" alt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						"Interesse", "Faalangst")])</a:t>
            </a:r>
            <a:r>
              <a:rPr lang="nl-NL" alt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GB" altLang="nl-BE" sz="200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6474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E2EDC-F881-8241-A434-9A75F1DD4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Modellen vergelijken in R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CC49D80-8154-8544-807B-33BB8D18C7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34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E543951-F0F9-1648-9479-502A9678C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altLang="nl-BE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Model2 &lt;- lm(</a:t>
            </a:r>
            <a:r>
              <a:rPr lang="de-DE" altLang="nl-BE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Resultaat</a:t>
            </a:r>
            <a:r>
              <a:rPr lang="de-DE" altLang="nl-BE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de-DE" altLang="nl-BE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Autonome_mot</a:t>
            </a:r>
            <a:r>
              <a:rPr lang="de-DE" altLang="nl-BE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Interesse,</a:t>
            </a:r>
          </a:p>
          <a:p>
            <a:pPr marL="0" indent="0">
              <a:buFontTx/>
              <a:buNone/>
            </a:pPr>
            <a:r>
              <a:rPr lang="de-DE" altLang="nl-BE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</a:t>
            </a:r>
            <a:r>
              <a:rPr lang="de-DE" altLang="nl-BE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altLang="nl-BE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nl-BE" sz="1800" u="sng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StatistiekB2</a:t>
            </a:r>
            <a:r>
              <a:rPr lang="de-DE" altLang="nl-BE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FontTx/>
              <a:buNone/>
            </a:pPr>
            <a:r>
              <a:rPr lang="de-DE" altLang="nl-BE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Model3 &lt;- lm(</a:t>
            </a:r>
            <a:r>
              <a:rPr lang="de-DE" altLang="nl-BE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Resultaat</a:t>
            </a:r>
            <a:r>
              <a:rPr lang="de-DE" altLang="nl-BE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de-DE" altLang="nl-BE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Autonome_mot</a:t>
            </a:r>
            <a:r>
              <a:rPr lang="de-DE" altLang="nl-BE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Interesse + </a:t>
            </a:r>
            <a:r>
              <a:rPr lang="de-DE" altLang="nl-BE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Faalangst</a:t>
            </a:r>
            <a:r>
              <a:rPr lang="de-DE" altLang="nl-BE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FontTx/>
              <a:buNone/>
            </a:pPr>
            <a:r>
              <a:rPr lang="de-DE" altLang="nl-BE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</a:t>
            </a:r>
            <a:r>
              <a:rPr lang="de-DE" altLang="nl-BE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altLang="nl-BE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nl-BE" sz="1800" u="sng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StatistiekB2</a:t>
            </a:r>
            <a:r>
              <a:rPr lang="de-DE" altLang="nl-BE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FontTx/>
              <a:buNone/>
            </a:pPr>
            <a:r>
              <a:rPr lang="de-DE" altLang="nl-BE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nl-BE" sz="18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de-DE" altLang="nl-BE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(Model2, Model3)</a:t>
            </a:r>
          </a:p>
          <a:p>
            <a:pPr marL="0" indent="0">
              <a:buFontTx/>
              <a:buNone/>
            </a:pPr>
            <a:r>
              <a:rPr lang="de-DE" alt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Analysis </a:t>
            </a:r>
            <a:r>
              <a:rPr lang="de-DE" altLang="nl-BE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DE" alt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nl-BE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Variance</a:t>
            </a:r>
            <a:r>
              <a:rPr lang="de-DE" alt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Table</a:t>
            </a:r>
          </a:p>
          <a:p>
            <a:pPr marL="0" indent="0">
              <a:buFontTx/>
              <a:buNone/>
            </a:pPr>
            <a:endParaRPr lang="de-DE" altLang="nl-BE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</a:pPr>
            <a:r>
              <a:rPr lang="de-DE" alt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Model 1: </a:t>
            </a:r>
            <a:r>
              <a:rPr lang="de-DE" altLang="nl-BE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Resultaat</a:t>
            </a:r>
            <a:r>
              <a:rPr lang="de-DE" alt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de-DE" altLang="nl-BE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Autonome_mot</a:t>
            </a:r>
            <a:r>
              <a:rPr lang="de-DE" alt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+ Interesse</a:t>
            </a:r>
          </a:p>
          <a:p>
            <a:pPr marL="0" indent="0">
              <a:buFontTx/>
              <a:buNone/>
            </a:pPr>
            <a:r>
              <a:rPr lang="de-DE" alt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Model 2: </a:t>
            </a:r>
            <a:r>
              <a:rPr lang="de-DE" altLang="nl-BE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Resultaat</a:t>
            </a:r>
            <a:r>
              <a:rPr lang="de-DE" alt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de-DE" altLang="nl-BE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Autonome_mot</a:t>
            </a:r>
            <a:r>
              <a:rPr lang="de-DE" alt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+ Interesse + </a:t>
            </a:r>
            <a:r>
              <a:rPr lang="de-DE" altLang="nl-BE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Faalangst</a:t>
            </a:r>
            <a:endParaRPr lang="de-DE" altLang="nl-BE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</a:pPr>
            <a:r>
              <a:rPr lang="de-DE" alt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nl-BE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Res.Df</a:t>
            </a:r>
            <a:r>
              <a:rPr lang="de-DE" alt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RSS </a:t>
            </a:r>
            <a:r>
              <a:rPr lang="de-DE" altLang="nl-BE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de-DE" alt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nl-BE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de-DE" alt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nl-BE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DE" alt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nl-BE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</a:t>
            </a:r>
            <a:r>
              <a:rPr lang="de-DE" alt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F </a:t>
            </a:r>
            <a:r>
              <a:rPr lang="de-DE" altLang="nl-BE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de-DE" alt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pPr marL="0" indent="0">
              <a:buFontTx/>
              <a:buNone/>
            </a:pPr>
            <a:r>
              <a:rPr lang="de-DE" alt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1    304 </a:t>
            </a:r>
            <a:r>
              <a:rPr lang="de-DE" alt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311.05</a:t>
            </a:r>
            <a:r>
              <a:rPr lang="de-DE" alt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</a:p>
          <a:p>
            <a:pPr marL="0" indent="0">
              <a:buFontTx/>
              <a:buNone/>
            </a:pPr>
            <a:r>
              <a:rPr lang="de-DE" alt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2    303 </a:t>
            </a:r>
            <a:r>
              <a:rPr lang="de-DE" alt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309.76</a:t>
            </a:r>
            <a:r>
              <a:rPr lang="de-DE" alt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1    1.2942 1.2659 </a:t>
            </a:r>
            <a:r>
              <a:rPr lang="de-DE" alt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0.2614</a:t>
            </a:r>
            <a:endParaRPr lang="nl-NL" altLang="nl-B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1800" dirty="0"/>
          </a:p>
        </p:txBody>
      </p:sp>
    </p:spTree>
    <p:extLst>
      <p:ext uri="{BB962C8B-B14F-4D97-AF65-F5344CB8AC3E}">
        <p14:creationId xmlns:p14="http://schemas.microsoft.com/office/powerpoint/2010/main" val="1528113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35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4312" y="620713"/>
            <a:ext cx="5505767" cy="1385085"/>
          </a:xfrm>
        </p:spPr>
        <p:txBody>
          <a:bodyPr>
            <a:normAutofit fontScale="90000"/>
          </a:bodyPr>
          <a:lstStyle/>
          <a:p>
            <a:r>
              <a:rPr lang="nl-BE" dirty="0"/>
              <a:t>Meervoudige regressieanalyse samengevat…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64313" y="2272145"/>
            <a:ext cx="5365090" cy="396514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BE" dirty="0"/>
              <a:t>Modellen vergelijken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Beste model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Assumpties beste model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Intercept + slopes (en stat. sign.) 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Model fit (</a:t>
            </a:r>
            <a:r>
              <a:rPr lang="nl-BE" i="1" dirty="0"/>
              <a:t>R</a:t>
            </a:r>
            <a:r>
              <a:rPr lang="nl-BE" i="1" baseline="30000" dirty="0"/>
              <a:t>2</a:t>
            </a:r>
            <a:r>
              <a:rPr lang="nl-BE" dirty="0"/>
              <a:t>) (en stat. sign.) 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(Visualisatie a.d.h.v. scatterplot met regressielijn ifv OV)</a:t>
            </a:r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02CB0FD9-9CCA-654F-A7ED-877FDBB83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37075" b="-37075"/>
          <a:stretch/>
        </p:blipFill>
        <p:spPr>
          <a:xfrm>
            <a:off x="623889" y="620713"/>
            <a:ext cx="5145732" cy="5616575"/>
          </a:xfrm>
          <a:solidFill>
            <a:schemeClr val="accent4"/>
          </a:solidFill>
        </p:spPr>
      </p:pic>
    </p:spTree>
    <p:extLst>
      <p:ext uri="{BB962C8B-B14F-4D97-AF65-F5344CB8AC3E}">
        <p14:creationId xmlns:p14="http://schemas.microsoft.com/office/powerpoint/2010/main" val="301525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1357313"/>
            <a:ext cx="7528440" cy="36146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B22E76-2806-584A-A6BE-AB07F6EE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Uitsmijter: </a:t>
            </a:r>
            <a:r>
              <a:rPr lang="nl-BE" dirty="0" err="1" smtClean="0"/>
              <a:t>Regressie-analyse</a:t>
            </a:r>
            <a:r>
              <a:rPr lang="nl-BE" dirty="0" smtClean="0"/>
              <a:t> in de actualiteit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233C605-2ED2-F44A-A358-6A35CD7A3F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36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913B50C-7025-3A46-B273-07690D17F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569" y="5255426"/>
            <a:ext cx="10737628" cy="906269"/>
          </a:xfrm>
        </p:spPr>
        <p:txBody>
          <a:bodyPr wrap="square"/>
          <a:lstStyle/>
          <a:p>
            <a:pPr marL="0" indent="0">
              <a:buNone/>
            </a:pPr>
            <a:r>
              <a:rPr lang="nl-BE" sz="1800" b="0" dirty="0"/>
              <a:t>https://www.vrt.be/vrtnws/nl/2024/03/27/twee-nachten-slecht-slapen-doet-je-ouder-voelen-dan-je-werkelijk/</a:t>
            </a:r>
          </a:p>
        </p:txBody>
      </p:sp>
    </p:spTree>
    <p:extLst>
      <p:ext uri="{BB962C8B-B14F-4D97-AF65-F5344CB8AC3E}">
        <p14:creationId xmlns:p14="http://schemas.microsoft.com/office/powerpoint/2010/main" val="16182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B22E76-2806-584A-A6BE-AB07F6EE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Uitsmijter: </a:t>
            </a:r>
            <a:r>
              <a:rPr lang="nl-BE" dirty="0" err="1" smtClean="0"/>
              <a:t>Regressie-analyse</a:t>
            </a:r>
            <a:r>
              <a:rPr lang="nl-BE" dirty="0" smtClean="0"/>
              <a:t> in de actualiteit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233C605-2ED2-F44A-A358-6A35CD7A3F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913B50C-7025-3A46-B273-07690D17F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569" y="5731099"/>
            <a:ext cx="10737628" cy="430596"/>
          </a:xfrm>
        </p:spPr>
        <p:txBody>
          <a:bodyPr wrap="square"/>
          <a:lstStyle/>
          <a:p>
            <a:pPr marL="0" indent="0">
              <a:buNone/>
            </a:pPr>
            <a:r>
              <a:rPr lang="nl-BE" sz="1800" b="0" dirty="0"/>
              <a:t>https://royalsocietypublishing.org/doi/10.1098/rspb.2024.0171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1280464"/>
            <a:ext cx="6528070" cy="2116304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641" y="1691757"/>
            <a:ext cx="4514789" cy="4110162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69" y="3396768"/>
            <a:ext cx="4833245" cy="226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49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B22E76-2806-584A-A6BE-AB07F6EE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Huiswerk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233C605-2ED2-F44A-A358-6A35CD7A3F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38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913B50C-7025-3A46-B273-07690D17F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b="0" dirty="0"/>
              <a:t>Hoofdstuk 10 doornemen</a:t>
            </a:r>
          </a:p>
          <a:p>
            <a:r>
              <a:rPr lang="nl-BE" b="0" dirty="0"/>
              <a:t>Script!</a:t>
            </a:r>
          </a:p>
          <a:p>
            <a:endParaRPr lang="nl-BE" b="0" dirty="0"/>
          </a:p>
          <a:p>
            <a:r>
              <a:rPr lang="nl-BE" b="0" dirty="0"/>
              <a:t>ZSO 8</a:t>
            </a:r>
          </a:p>
        </p:txBody>
      </p:sp>
    </p:spTree>
    <p:extLst>
      <p:ext uri="{BB962C8B-B14F-4D97-AF65-F5344CB8AC3E}">
        <p14:creationId xmlns:p14="http://schemas.microsoft.com/office/powerpoint/2010/main" val="1556152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6FC219E-2B52-8B46-BCE5-D6ECF9B244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39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AD75492-2D3D-2347-964F-1B7AC12D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47588DA9-5F49-F746-B1D9-BBA874481F4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300680" b="-300680"/>
          <a:stretch/>
        </p:blipFill>
        <p:spPr/>
      </p:pic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3F942E4-C56A-C74A-B286-4DF9F2C68C2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6631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3F351F-A268-8F4D-B7E6-2B64B3C5A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Feedback rapportage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37C6422-CF34-9349-857C-B050BE2162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6" name="Tijdelijke aanduiding voor inhoud 5" descr="Afbeelding met tekst&#10;&#10;Automatisch gegenereerde beschrijving">
            <a:extLst>
              <a:ext uri="{FF2B5EF4-FFF2-40B4-BE49-F238E27FC236}">
                <a16:creationId xmlns:a16="http://schemas.microsoft.com/office/drawing/2014/main" id="{C8DE61E3-25F4-0B44-8D12-7679D99DD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677" y="1412507"/>
            <a:ext cx="5488323" cy="4660900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61229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2425421-2BE4-3C44-B3F7-6CC9A8645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 (respons op Blackboard)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1651AE6-46C5-C847-8D58-2C75FDDDCA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40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2CAAFFC-F56C-6B4E-B885-7D2AF3811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6" y="1577009"/>
            <a:ext cx="11422339" cy="5127289"/>
          </a:xfrm>
        </p:spPr>
        <p:txBody>
          <a:bodyPr wrap="square"/>
          <a:lstStyle/>
          <a:p>
            <a:pPr marL="0" indent="0">
              <a:buNone/>
            </a:pPr>
            <a:r>
              <a:rPr lang="nl-BE" altLang="nl-BE" sz="2400" b="0" dirty="0"/>
              <a:t>Zie afzonderlijk document op BB…</a:t>
            </a:r>
          </a:p>
          <a:p>
            <a:endParaRPr lang="nl-BE" altLang="nl-BE" sz="1200" b="0" dirty="0"/>
          </a:p>
          <a:p>
            <a:pPr marL="0" indent="0">
              <a:buNone/>
            </a:pPr>
            <a:r>
              <a:rPr lang="nl-BE" altLang="nl-BE" sz="1600" b="0" i="1" dirty="0"/>
              <a:t>De oefening is opgebouwd uit drie grote delen. Het is dan ook verstandig eerst alles te lezen alvorens aan de opgave te beginnen…</a:t>
            </a:r>
            <a:endParaRPr lang="nl-BE" altLang="nl-BE" sz="1600" b="0" dirty="0"/>
          </a:p>
          <a:p>
            <a:endParaRPr lang="nl-BE" altLang="nl-BE" sz="1600" b="0" dirty="0"/>
          </a:p>
          <a:p>
            <a:pPr marL="0" indent="0">
              <a:buNone/>
            </a:pPr>
            <a:r>
              <a:rPr lang="nl-BE" altLang="nl-BE" sz="1600" b="0" dirty="0"/>
              <a:t>VOOR JE BEGINT:</a:t>
            </a:r>
          </a:p>
          <a:p>
            <a:pPr marL="333923" indent="-342900">
              <a:buFont typeface="Verdana" panose="020B0604030504040204" pitchFamily="34" charset="0"/>
              <a:buAutoNum type="alphaLcParenR"/>
            </a:pPr>
            <a:r>
              <a:rPr lang="nl-BE" altLang="nl-BE" sz="2000" b="0" dirty="0"/>
              <a:t>Teken de modellen.</a:t>
            </a:r>
          </a:p>
          <a:p>
            <a:pPr marL="333923" indent="-342900">
              <a:buFont typeface="Verdana" panose="020B0604030504040204" pitchFamily="34" charset="0"/>
              <a:buAutoNum type="alphaLcParenR"/>
            </a:pPr>
            <a:r>
              <a:rPr lang="nl-BE" altLang="nl-BE" sz="2000" b="0" dirty="0"/>
              <a:t>Om alles eenvoudig interpreteerbaar te houden, maak je van alle variabelen die je nodig hebt eerst een z-score: </a:t>
            </a:r>
            <a:r>
              <a:rPr lang="nl-BE" altLang="en-GB" sz="2000" b="0" dirty="0"/>
              <a:t>‘</a:t>
            </a:r>
            <a:r>
              <a:rPr lang="nl-BE" altLang="nl-BE" sz="2000" b="0" dirty="0"/>
              <a:t>Interest.na</a:t>
            </a:r>
            <a:r>
              <a:rPr lang="nl-BE" altLang="en-GB" sz="2000" b="0" dirty="0"/>
              <a:t>’</a:t>
            </a:r>
            <a:r>
              <a:rPr lang="nl-BE" altLang="nl-BE" sz="2000" b="0" dirty="0"/>
              <a:t>,</a:t>
            </a:r>
            <a:r>
              <a:rPr lang="nl-BE" altLang="en-GB" sz="2000" b="0" dirty="0"/>
              <a:t>’</a:t>
            </a:r>
            <a:r>
              <a:rPr lang="nl-BE" altLang="nl-BE" sz="2000" b="0" dirty="0"/>
              <a:t>Interest.voor</a:t>
            </a:r>
            <a:r>
              <a:rPr lang="nl-BE" altLang="en-GB" sz="2000" b="0" dirty="0"/>
              <a:t>’</a:t>
            </a:r>
            <a:r>
              <a:rPr lang="nl-BE" altLang="nl-BE" sz="2000" b="0" dirty="0"/>
              <a:t>, </a:t>
            </a:r>
            <a:r>
              <a:rPr lang="nl-BE" altLang="en-GB" sz="2000" b="0" dirty="0"/>
              <a:t>‘</a:t>
            </a:r>
            <a:r>
              <a:rPr lang="nl-BE" altLang="nl-BE" sz="2000" b="0" dirty="0"/>
              <a:t>Projectinteressant</a:t>
            </a:r>
            <a:r>
              <a:rPr lang="nl-BE" altLang="en-GB" sz="2000" b="0" dirty="0"/>
              <a:t>’</a:t>
            </a:r>
            <a:r>
              <a:rPr lang="nl-BE" altLang="nl-BE" sz="2000" b="0" dirty="0"/>
              <a:t>, </a:t>
            </a:r>
            <a:r>
              <a:rPr lang="nl-BE" altLang="en-GB" sz="2000" b="0" dirty="0"/>
              <a:t>‘</a:t>
            </a:r>
            <a:r>
              <a:rPr lang="nl-BE" altLang="nl-BE" sz="2000" b="0" dirty="0"/>
              <a:t>Projectbijgeleerd</a:t>
            </a:r>
            <a:r>
              <a:rPr lang="nl-BE" altLang="en-GB" sz="2000" b="0" dirty="0"/>
              <a:t>’</a:t>
            </a:r>
            <a:r>
              <a:rPr lang="nl-BE" altLang="nl-BE" sz="2000" b="0" dirty="0"/>
              <a:t>, </a:t>
            </a:r>
            <a:r>
              <a:rPr lang="nl-BE" altLang="en-GB" sz="2000" b="0" dirty="0"/>
              <a:t>‘</a:t>
            </a:r>
            <a:r>
              <a:rPr lang="nl-BE" altLang="nl-BE" sz="2000" b="0" dirty="0"/>
              <a:t>Projectleuk</a:t>
            </a:r>
            <a:r>
              <a:rPr lang="nl-BE" altLang="en-GB" sz="2000" b="0" dirty="0"/>
              <a:t>’</a:t>
            </a:r>
            <a:r>
              <a:rPr lang="nl-BE" altLang="nl-BE" sz="2000" b="0" dirty="0"/>
              <a:t>, </a:t>
            </a:r>
            <a:r>
              <a:rPr lang="nl-BE" altLang="en-GB" sz="2000" b="0" dirty="0"/>
              <a:t>‘</a:t>
            </a:r>
            <a:r>
              <a:rPr lang="nl-BE" altLang="nl-BE" sz="2000" b="0" dirty="0"/>
              <a:t>Projectmoeilijk</a:t>
            </a:r>
            <a:r>
              <a:rPr lang="nl-BE" altLang="en-GB" sz="2000" b="0" dirty="0"/>
              <a:t>’</a:t>
            </a:r>
            <a:r>
              <a:rPr lang="nl-BE" altLang="nl-BE" sz="2000" b="0" dirty="0"/>
              <a:t>. </a:t>
            </a:r>
          </a:p>
          <a:p>
            <a:pPr marL="333923" indent="-342900">
              <a:buFont typeface="Verdana" panose="020B0604030504040204" pitchFamily="34" charset="0"/>
              <a:buAutoNum type="alphaLcParenR"/>
            </a:pPr>
            <a:r>
              <a:rPr lang="nl-BE" altLang="nl-BE" sz="2000" b="0" dirty="0"/>
              <a:t>Om de verschillende modellen te kunnen vergelijken, maken we meteen gebruik van een databestand zonder </a:t>
            </a:r>
            <a:r>
              <a:rPr lang="nl-BE" altLang="en-GB" sz="2000" b="0" dirty="0"/>
              <a:t>‘</a:t>
            </a:r>
            <a:r>
              <a:rPr lang="nl-BE" altLang="nl-BE" sz="2000" b="0" dirty="0"/>
              <a:t>NA</a:t>
            </a:r>
            <a:r>
              <a:rPr lang="nl-BE" altLang="en-GB" sz="2000" b="0" dirty="0"/>
              <a:t>’</a:t>
            </a:r>
            <a:r>
              <a:rPr lang="nl-BE" altLang="nl-BE" sz="2000" b="0" dirty="0"/>
              <a:t>-waarden voor alle variabelen die je nodig hebt. (functie: </a:t>
            </a:r>
            <a:r>
              <a:rPr lang="nl-BE" altLang="nl-BE" sz="2000" b="0" dirty="0">
                <a:latin typeface="Courier New" panose="02070309020205020404" pitchFamily="49" charset="0"/>
                <a:cs typeface="Courier New" panose="02070309020205020404" pitchFamily="49" charset="0"/>
              </a:rPr>
              <a:t>na.omit()</a:t>
            </a:r>
            <a:r>
              <a:rPr lang="nl-BE" altLang="nl-BE" sz="2000" b="0" dirty="0"/>
              <a:t>)</a:t>
            </a:r>
          </a:p>
          <a:p>
            <a:pPr>
              <a:lnSpc>
                <a:spcPct val="90000"/>
              </a:lnSpc>
              <a:buNone/>
            </a:pPr>
            <a:endParaRPr lang="nl-BE" sz="2000" b="0" dirty="0"/>
          </a:p>
        </p:txBody>
      </p:sp>
    </p:spTree>
    <p:extLst>
      <p:ext uri="{BB962C8B-B14F-4D97-AF65-F5344CB8AC3E}">
        <p14:creationId xmlns:p14="http://schemas.microsoft.com/office/powerpoint/2010/main" val="3158661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3F351F-A268-8F4D-B7E6-2B64B3C5A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Feedback rapportage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37C6422-CF34-9349-857C-B050BE2162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/>
          </a:p>
        </p:txBody>
      </p:sp>
      <p:pic>
        <p:nvPicPr>
          <p:cNvPr id="6" name="Tijdelijke aanduiding voor inhoud 5" descr="Afbeelding met tekst&#10;&#10;Automatisch gegenereerde beschrijving">
            <a:extLst>
              <a:ext uri="{FF2B5EF4-FFF2-40B4-BE49-F238E27FC236}">
                <a16:creationId xmlns:a16="http://schemas.microsoft.com/office/drawing/2014/main" id="{C8DE61E3-25F4-0B44-8D12-7679D99DD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677" y="1412507"/>
            <a:ext cx="5488323" cy="4660900"/>
          </a:xfrm>
          <a:ln>
            <a:solidFill>
              <a:schemeClr val="accent1"/>
            </a:solidFill>
          </a:ln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94CE747E-46A7-D949-8735-E212B09A6DE7}"/>
              </a:ext>
            </a:extLst>
          </p:cNvPr>
          <p:cNvSpPr txBox="1"/>
          <p:nvPr/>
        </p:nvSpPr>
        <p:spPr>
          <a:xfrm>
            <a:off x="6449568" y="1412507"/>
            <a:ext cx="5535168" cy="46609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nl-BE" sz="1600" dirty="0">
                <a:latin typeface="+mn-lt"/>
              </a:rPr>
              <a:t>De variantie in attitude t.a.v. school is statistisch significant anders binnen beide groepen (</a:t>
            </a:r>
            <a:r>
              <a:rPr lang="nl-BE" sz="1600" i="1" dirty="0">
                <a:latin typeface="+mn-lt"/>
              </a:rPr>
              <a:t>F</a:t>
            </a:r>
            <a:r>
              <a:rPr lang="nl-BE" sz="1600" dirty="0">
                <a:latin typeface="+mn-lt"/>
              </a:rPr>
              <a:t>(1,4130) = 8.30, </a:t>
            </a:r>
            <a:r>
              <a:rPr lang="nl-BE" sz="1600" i="1" dirty="0">
                <a:latin typeface="+mn-lt"/>
              </a:rPr>
              <a:t>p </a:t>
            </a:r>
            <a:r>
              <a:rPr lang="nl-BE" sz="1600" dirty="0">
                <a:latin typeface="+mn-lt"/>
              </a:rPr>
              <a:t>&lt; 0.001). Hier wordt rekening mee gehouden bij het uitvoeren van de t-test. In de steekproef scoren kinderen van autochtone afkomst (</a:t>
            </a:r>
            <a:r>
              <a:rPr lang="nl-BE" sz="1600" i="1" dirty="0">
                <a:latin typeface="+mn-lt"/>
              </a:rPr>
              <a:t>M </a:t>
            </a:r>
            <a:r>
              <a:rPr lang="nl-BE" sz="1600" dirty="0">
                <a:latin typeface="+mn-lt"/>
              </a:rPr>
              <a:t>= -0.01) gemiddeld gezien lager op attitudes t.a.v. school dan kinderen van allochtone afkomst (</a:t>
            </a:r>
            <a:r>
              <a:rPr lang="nl-BE" sz="1600" i="1" dirty="0">
                <a:latin typeface="+mn-lt"/>
              </a:rPr>
              <a:t>M</a:t>
            </a:r>
            <a:r>
              <a:rPr lang="nl-BE" sz="1600" dirty="0">
                <a:latin typeface="+mn-lt"/>
              </a:rPr>
              <a:t> = 0. 12). We verwachten dit verschil ook in de populatie terug te vinden (</a:t>
            </a:r>
            <a:r>
              <a:rPr lang="nl-BE" sz="1600" i="1" dirty="0">
                <a:latin typeface="+mn-lt"/>
              </a:rPr>
              <a:t>t</a:t>
            </a:r>
            <a:r>
              <a:rPr lang="nl-BE" sz="1600" dirty="0">
                <a:latin typeface="+mn-lt"/>
              </a:rPr>
              <a:t>(429.09) = 2.18, </a:t>
            </a:r>
            <a:r>
              <a:rPr lang="nl-BE" sz="1600" i="1" dirty="0">
                <a:latin typeface="+mn-lt"/>
              </a:rPr>
              <a:t>p </a:t>
            </a:r>
            <a:r>
              <a:rPr lang="nl-BE" sz="1600" dirty="0">
                <a:latin typeface="+mn-lt"/>
              </a:rPr>
              <a:t>= 0.03). Het gaat hierbij om echter een verwaarloosbaar effect (</a:t>
            </a:r>
            <a:r>
              <a:rPr lang="nl-BE" sz="1600" i="1" dirty="0">
                <a:latin typeface="+mn-lt"/>
              </a:rPr>
              <a:t>d</a:t>
            </a:r>
            <a:r>
              <a:rPr lang="nl-BE" sz="1600" dirty="0">
                <a:latin typeface="+mn-lt"/>
              </a:rPr>
              <a:t> = 0.12). </a:t>
            </a:r>
          </a:p>
          <a:p>
            <a:endParaRPr lang="nl-BE" sz="1600" dirty="0">
              <a:latin typeface="+mn-lt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DE11D4D-E54C-EF4A-8B2F-DEB989B7D9EE}"/>
              </a:ext>
            </a:extLst>
          </p:cNvPr>
          <p:cNvSpPr txBox="1"/>
          <p:nvPr/>
        </p:nvSpPr>
        <p:spPr>
          <a:xfrm>
            <a:off x="3183160" y="1944495"/>
            <a:ext cx="2677114" cy="451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200" b="1" dirty="0">
                <a:solidFill>
                  <a:srgbClr val="FFC000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Assumptie binnengroepvariantie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26AB7484-ED1E-3A44-8C2C-7AB941212739}"/>
              </a:ext>
            </a:extLst>
          </p:cNvPr>
          <p:cNvSpPr txBox="1"/>
          <p:nvPr/>
        </p:nvSpPr>
        <p:spPr>
          <a:xfrm>
            <a:off x="1895856" y="5445493"/>
            <a:ext cx="2499360" cy="451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200" b="1" dirty="0">
                <a:solidFill>
                  <a:schemeClr val="accent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Effectgrootte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CFB200C-A226-C34C-8F25-8FEE7083E132}"/>
              </a:ext>
            </a:extLst>
          </p:cNvPr>
          <p:cNvSpPr txBox="1"/>
          <p:nvPr/>
        </p:nvSpPr>
        <p:spPr>
          <a:xfrm>
            <a:off x="3206497" y="4460045"/>
            <a:ext cx="2499360" cy="451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200" b="1" dirty="0">
                <a:solidFill>
                  <a:schemeClr val="accent3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Gemiddeldes beide groepen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B68E5165-26D0-B04B-A64E-F217826E9FC3}"/>
              </a:ext>
            </a:extLst>
          </p:cNvPr>
          <p:cNvSpPr txBox="1"/>
          <p:nvPr/>
        </p:nvSpPr>
        <p:spPr>
          <a:xfrm>
            <a:off x="3486912" y="4021487"/>
            <a:ext cx="2499360" cy="451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200" b="1" dirty="0">
                <a:solidFill>
                  <a:srgbClr val="7030A0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Resultaten t-test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FCC7A96F-FA0E-C748-9133-AB34F7D9AA64}"/>
              </a:ext>
            </a:extLst>
          </p:cNvPr>
          <p:cNvSpPr/>
          <p:nvPr/>
        </p:nvSpPr>
        <p:spPr bwMode="auto">
          <a:xfrm>
            <a:off x="623887" y="2145792"/>
            <a:ext cx="5118546" cy="80464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299054D-2C48-6D40-9902-7B03FE52E916}"/>
              </a:ext>
            </a:extLst>
          </p:cNvPr>
          <p:cNvSpPr/>
          <p:nvPr/>
        </p:nvSpPr>
        <p:spPr bwMode="auto">
          <a:xfrm>
            <a:off x="6433358" y="1449225"/>
            <a:ext cx="5488322" cy="229048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1E23C68A-F9B5-3641-AC5E-8EA534BD5615}"/>
              </a:ext>
            </a:extLst>
          </p:cNvPr>
          <p:cNvSpPr/>
          <p:nvPr/>
        </p:nvSpPr>
        <p:spPr bwMode="auto">
          <a:xfrm>
            <a:off x="6433358" y="1680146"/>
            <a:ext cx="4271218" cy="223679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74D73FB-5464-C742-8224-B463E0C1996C}"/>
              </a:ext>
            </a:extLst>
          </p:cNvPr>
          <p:cNvSpPr/>
          <p:nvPr/>
        </p:nvSpPr>
        <p:spPr bwMode="auto">
          <a:xfrm>
            <a:off x="708183" y="4653344"/>
            <a:ext cx="4266153" cy="611042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solidFill>
                <a:schemeClr val="accent3"/>
              </a:solidFill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0E2D7207-8EE3-2744-8FF1-5C8E438B82C1}"/>
              </a:ext>
            </a:extLst>
          </p:cNvPr>
          <p:cNvSpPr/>
          <p:nvPr/>
        </p:nvSpPr>
        <p:spPr bwMode="auto">
          <a:xfrm>
            <a:off x="6433358" y="2169591"/>
            <a:ext cx="5488322" cy="451104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solidFill>
                <a:schemeClr val="accent3"/>
              </a:solidFill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6281622A-B74A-154F-95A1-136C1E9FCD48}"/>
              </a:ext>
            </a:extLst>
          </p:cNvPr>
          <p:cNvSpPr/>
          <p:nvPr/>
        </p:nvSpPr>
        <p:spPr bwMode="auto">
          <a:xfrm>
            <a:off x="6433358" y="2620695"/>
            <a:ext cx="2600914" cy="265766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solidFill>
                <a:schemeClr val="accent3"/>
              </a:solidFill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A15BF847-457F-7A4A-B0A7-565C9600AFE0}"/>
              </a:ext>
            </a:extLst>
          </p:cNvPr>
          <p:cNvSpPr/>
          <p:nvPr/>
        </p:nvSpPr>
        <p:spPr bwMode="auto">
          <a:xfrm>
            <a:off x="689895" y="4001072"/>
            <a:ext cx="2687289" cy="253482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solidFill>
                <a:srgbClr val="7030A0"/>
              </a:solidFill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B77EB7A0-D896-BB43-B156-746F5E4CC7C1}"/>
              </a:ext>
            </a:extLst>
          </p:cNvPr>
          <p:cNvSpPr/>
          <p:nvPr/>
        </p:nvSpPr>
        <p:spPr bwMode="auto">
          <a:xfrm>
            <a:off x="9034272" y="2626837"/>
            <a:ext cx="2887408" cy="265766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solidFill>
                <a:schemeClr val="accent3"/>
              </a:solidFill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BF15D187-F7F9-3E42-843C-EDCE04833BAA}"/>
              </a:ext>
            </a:extLst>
          </p:cNvPr>
          <p:cNvSpPr/>
          <p:nvPr/>
        </p:nvSpPr>
        <p:spPr bwMode="auto">
          <a:xfrm>
            <a:off x="6433358" y="2895656"/>
            <a:ext cx="4649170" cy="256571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solidFill>
                <a:schemeClr val="accent3"/>
              </a:solidFill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567FA1F-AB8B-8443-AB95-31BC637BEA0D}"/>
              </a:ext>
            </a:extLst>
          </p:cNvPr>
          <p:cNvSpPr/>
          <p:nvPr/>
        </p:nvSpPr>
        <p:spPr bwMode="auto">
          <a:xfrm>
            <a:off x="708183" y="5457685"/>
            <a:ext cx="1059657" cy="20549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solidFill>
                <a:srgbClr val="7030A0"/>
              </a:solidFill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EB00ACF3-39C3-2449-B4F2-8C13A84E55FD}"/>
              </a:ext>
            </a:extLst>
          </p:cNvPr>
          <p:cNvSpPr/>
          <p:nvPr/>
        </p:nvSpPr>
        <p:spPr bwMode="auto">
          <a:xfrm>
            <a:off x="6433358" y="3161422"/>
            <a:ext cx="4649170" cy="26757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solidFill>
                <a:srgbClr val="7030A0"/>
              </a:solidFill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10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7A1217-D597-0542-B9E0-AE460B8A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Correlaties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C589277-70B6-2F40-BDF5-C31B24ACC0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A9F5142-B6D4-8743-92D0-A692976EA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0" indent="0">
              <a:buNone/>
            </a:pPr>
            <a:endParaRPr lang="nl-BE" sz="160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160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160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6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library(ggplot2)  #toppakket om te plotten </a:t>
            </a:r>
          </a:p>
          <a:p>
            <a:pPr marL="0" indent="0">
              <a:buNone/>
            </a:pPr>
            <a:r>
              <a:rPr lang="nl-BE" sz="16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library(GGally)   #pakket nodig om deze plot te maken</a:t>
            </a:r>
          </a:p>
          <a:p>
            <a:pPr marL="0" indent="0">
              <a:buNone/>
            </a:pPr>
            <a:r>
              <a:rPr lang="nl-BE" sz="16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StatB_cor_data &lt;- StatistiekB[, c(4:8)]</a:t>
            </a:r>
          </a:p>
          <a:p>
            <a:pPr marL="0" indent="0">
              <a:buNone/>
            </a:pPr>
            <a:r>
              <a:rPr lang="nl-BE" sz="16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ggcorr(StatB_cor_data)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05087BF-6186-CD4E-A896-A753C16D8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752" y="3417200"/>
            <a:ext cx="6062524" cy="3287098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152BC1EE-3DD4-3146-8470-C3766C915C1D}"/>
              </a:ext>
            </a:extLst>
          </p:cNvPr>
          <p:cNvSpPr/>
          <p:nvPr/>
        </p:nvSpPr>
        <p:spPr bwMode="auto">
          <a:xfrm>
            <a:off x="130243" y="1269632"/>
            <a:ext cx="11929236" cy="1144956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5C3E03CF-8381-424A-92B7-E3214A737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81" y="1476602"/>
            <a:ext cx="1047751" cy="6634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3ED36A6C-B2CC-BD4A-B673-587F86CABA87}"/>
              </a:ext>
            </a:extLst>
          </p:cNvPr>
          <p:cNvSpPr txBox="1"/>
          <p:nvPr/>
        </p:nvSpPr>
        <p:spPr>
          <a:xfrm>
            <a:off x="4110182" y="1210921"/>
            <a:ext cx="7962549" cy="1225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342900" indent="-342900">
              <a:buFontTx/>
              <a:buAutoNum type="alphaUcParenR"/>
            </a:pPr>
            <a:r>
              <a:rPr lang="nl-BE" sz="16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Op één na vinden we alle correlaties vermoedelijk ook in de populatie terug.</a:t>
            </a:r>
          </a:p>
          <a:p>
            <a:pPr marL="342900" indent="-342900">
              <a:buAutoNum type="alphaUcParenR"/>
            </a:pPr>
            <a:r>
              <a:rPr lang="nl-BE" sz="16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Wie meer faalangst heeft, is wel meer geïnteresseerd in statistiek (in de steekproef).</a:t>
            </a:r>
          </a:p>
          <a:p>
            <a:pPr marL="342900" indent="-342900">
              <a:buFontTx/>
              <a:buAutoNum type="alphaUcParenR"/>
            </a:pPr>
            <a:r>
              <a:rPr lang="nl-BE" sz="16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De sterkste samenhang is deze tussen “Resultaat” en “Autonome motivatie”.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82DB6061-2969-7941-B77A-3DA4B27B7B6E}"/>
              </a:ext>
            </a:extLst>
          </p:cNvPr>
          <p:cNvSpPr txBox="1"/>
          <p:nvPr/>
        </p:nvSpPr>
        <p:spPr>
          <a:xfrm>
            <a:off x="1418917" y="1440397"/>
            <a:ext cx="2886075" cy="4305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5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Welke conclusie</a:t>
            </a:r>
          </a:p>
          <a:p>
            <a:pPr algn="l"/>
            <a:r>
              <a:rPr lang="nl-BE" sz="25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is FOUT?</a:t>
            </a:r>
          </a:p>
        </p:txBody>
      </p:sp>
    </p:spTree>
    <p:extLst>
      <p:ext uri="{BB962C8B-B14F-4D97-AF65-F5344CB8AC3E}">
        <p14:creationId xmlns:p14="http://schemas.microsoft.com/office/powerpoint/2010/main" val="32163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   egressie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Model1 &lt;- lm(Resultaat ~ Autonome_mot, data = StatistiekB)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summary(Model1)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Resultaat ~ Autonome_mot, data = StatistiekB)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-3.3142 -0.7346 -0.0244  0.7036  3.4245 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Estimate Std. Error t value Pr(&gt;|t|)   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2.345113   0.275843   8.502 3.43e-16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Autonome_mot 0.144893   0.004531  31.979  &lt; 2e-16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1.006 on 414 degrees of freedom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(84 observations deleted due to missingness)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0.7118,	Adjusted R-squared:  0.7111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1023 on 1 and 414 DF,  p-value: &lt; 2.2e-16</a:t>
            </a: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946DB829-E028-2A41-BAE7-67414F2B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8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AD5E3967-7C7E-0040-9749-F6ECBA8514B0}"/>
              </a:ext>
            </a:extLst>
          </p:cNvPr>
          <p:cNvSpPr txBox="1"/>
          <p:nvPr/>
        </p:nvSpPr>
        <p:spPr>
          <a:xfrm>
            <a:off x="7705344" y="2926080"/>
            <a:ext cx="4192997" cy="8168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Wat rapporteren?</a:t>
            </a:r>
          </a:p>
          <a:p>
            <a:pPr algn="l"/>
            <a:r>
              <a:rPr lang="nl-BE" sz="28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Hoe interpreteren?</a:t>
            </a:r>
          </a:p>
        </p:txBody>
      </p:sp>
    </p:spTree>
    <p:extLst>
      <p:ext uri="{BB962C8B-B14F-4D97-AF65-F5344CB8AC3E}">
        <p14:creationId xmlns:p14="http://schemas.microsoft.com/office/powerpoint/2010/main" val="107477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   egressie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Model1 &lt;- lm(Resultaat ~ Autonome_mot, data = StatistiekB)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summary(Model1)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Resultaat ~ Autonome_mot, data = StatistiekB)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-3.3142 -0.7346 -0.0244  0.7036  3.4245 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Estimate Std. Error t value Pr(&gt;|t|)    </a:t>
            </a:r>
          </a:p>
          <a:p>
            <a:pPr marL="0" indent="0">
              <a:buNone/>
            </a:pP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2.345113   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0.275843   8.502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3.43e-16 ***</a:t>
            </a:r>
          </a:p>
          <a:p>
            <a:pPr marL="0" indent="0">
              <a:buNone/>
            </a:pP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Autonome_mot 0.144893   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0.004531  31.979 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 2e-16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1.006 on 414 degrees of freedom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(84 observations deleted due to missingness)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0.7118,	Adjusted R-squared: 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0.7111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1023 on 1 and 414 DF,  p-value: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 2.2e-16</a:t>
            </a: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946DB829-E028-2A41-BAE7-67414F2B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8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AD5E3967-7C7E-0040-9749-F6ECBA8514B0}"/>
              </a:ext>
            </a:extLst>
          </p:cNvPr>
          <p:cNvSpPr txBox="1"/>
          <p:nvPr/>
        </p:nvSpPr>
        <p:spPr>
          <a:xfrm>
            <a:off x="7705344" y="2926080"/>
            <a:ext cx="4192997" cy="8168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Wat rapporteren?</a:t>
            </a:r>
          </a:p>
          <a:p>
            <a:pPr algn="l"/>
            <a:r>
              <a:rPr lang="nl-BE" sz="28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Hoe interpreteren?</a:t>
            </a:r>
          </a:p>
        </p:txBody>
      </p:sp>
    </p:spTree>
    <p:extLst>
      <p:ext uri="{BB962C8B-B14F-4D97-AF65-F5344CB8AC3E}">
        <p14:creationId xmlns:p14="http://schemas.microsoft.com/office/powerpoint/2010/main" val="221979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9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2121" y="620713"/>
            <a:ext cx="5003800" cy="1385085"/>
          </a:xfrm>
        </p:spPr>
        <p:txBody>
          <a:bodyPr/>
          <a:lstStyle/>
          <a:p>
            <a:r>
              <a:rPr lang="nl-BE" dirty="0"/>
              <a:t>Assumpties regressieanalyse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9" name="Tijdelijke aanduiding voor afbeelding 8">
            <a:extLst>
              <a:ext uri="{FF2B5EF4-FFF2-40B4-BE49-F238E27FC236}">
                <a16:creationId xmlns:a16="http://schemas.microsoft.com/office/drawing/2014/main" id="{04BFA3DA-DFC8-E74A-BE29-3A9BE645EEE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-18231" b="-18231"/>
          <a:stretch/>
        </p:blipFill>
        <p:spPr>
          <a:xfrm>
            <a:off x="623889" y="620713"/>
            <a:ext cx="5145732" cy="5616575"/>
          </a:xfrm>
        </p:spPr>
      </p:pic>
    </p:spTree>
    <p:extLst>
      <p:ext uri="{BB962C8B-B14F-4D97-AF65-F5344CB8AC3E}">
        <p14:creationId xmlns:p14="http://schemas.microsoft.com/office/powerpoint/2010/main" val="147286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Antwerpen-inhoud">
  <a:themeElements>
    <a:clrScheme name="Kleuren_universiteitAntwerpen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EA2C38"/>
      </a:accent2>
      <a:accent3>
        <a:srgbClr val="44B8F3"/>
      </a:accent3>
      <a:accent4>
        <a:srgbClr val="ADA500"/>
      </a:accent4>
      <a:accent5>
        <a:srgbClr val="AC242A"/>
      </a:accent5>
      <a:accent6>
        <a:srgbClr val="65A812"/>
      </a:accent6>
      <a:hlink>
        <a:srgbClr val="006CA9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anchor="ctr"/>
      <a:lstStyle>
        <a:defPPr marL="179388" indent="-179388">
          <a:spcAft>
            <a:spcPts val="450"/>
          </a:spcAft>
          <a:buFont typeface="Arial" charset="0"/>
          <a:buChar char="•"/>
          <a:defRPr sz="1600" dirty="0">
            <a:latin typeface="Verdana" charset="0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2800" b="1" dirty="0">
            <a:solidFill>
              <a:schemeClr val="bg1"/>
            </a:solidFill>
            <a:latin typeface="Gotham" panose="02000603040000020004" pitchFamily="2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elslide">
  <a:themeElements>
    <a:clrScheme name="Kleuren_universiteitAntwerpen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EA2C38"/>
      </a:accent2>
      <a:accent3>
        <a:srgbClr val="44B8F3"/>
      </a:accent3>
      <a:accent4>
        <a:srgbClr val="ADA500"/>
      </a:accent4>
      <a:accent5>
        <a:srgbClr val="AC242A"/>
      </a:accent5>
      <a:accent6>
        <a:srgbClr val="65A812"/>
      </a:accent6>
      <a:hlink>
        <a:srgbClr val="006CA9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3E4096B1224744B14B28F94E3FEB1B" ma:contentTypeVersion="8" ma:contentTypeDescription="Een nieuw document maken." ma:contentTypeScope="" ma:versionID="dd69ad4b946f0bf0a6a24c2874057b2a">
  <xsd:schema xmlns:xsd="http://www.w3.org/2001/XMLSchema" xmlns:xs="http://www.w3.org/2001/XMLSchema" xmlns:p="http://schemas.microsoft.com/office/2006/metadata/properties" xmlns:ns2="6b30ab21-c247-4d68-a057-2d2e000e95f9" targetNamespace="http://schemas.microsoft.com/office/2006/metadata/properties" ma:root="true" ma:fieldsID="89681776de429ea430604d1296cc4f75" ns2:_="">
    <xsd:import namespace="6b30ab21-c247-4d68-a057-2d2e000e95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30ab21-c247-4d68-a057-2d2e000e95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B1CE31-3782-4378-AA46-EEB2EB2B2E6D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6b30ab21-c247-4d68-a057-2d2e000e95f9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C569AA9-50A3-467D-8B67-8AE1EAD3FC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30ab21-c247-4d68-a057-2d2e000e95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964DAEF-56C7-4F5C-B4E2-F8B28547284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5862</TotalTime>
  <Words>1857</Words>
  <Application>Microsoft Office PowerPoint</Application>
  <PresentationFormat>Breedbeeld</PresentationFormat>
  <Paragraphs>380</Paragraphs>
  <Slides>40</Slides>
  <Notes>24</Notes>
  <HiddenSlides>0</HiddenSlides>
  <MMClips>0</MMClips>
  <ScaleCrop>false</ScaleCrop>
  <HeadingPairs>
    <vt:vector size="10" baseType="variant">
      <vt:variant>
        <vt:lpstr>Gebruikte lettertypen</vt:lpstr>
      </vt:variant>
      <vt:variant>
        <vt:i4>16</vt:i4>
      </vt:variant>
      <vt:variant>
        <vt:lpstr>Thema</vt:lpstr>
      </vt:variant>
      <vt:variant>
        <vt:i4>2</vt:i4>
      </vt:variant>
      <vt:variant>
        <vt:lpstr>Koppelingen</vt:lpstr>
      </vt:variant>
      <vt:variant>
        <vt:i4>1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40</vt:i4>
      </vt:variant>
    </vt:vector>
  </HeadingPairs>
  <TitlesOfParts>
    <vt:vector size="60" baseType="lpstr">
      <vt:lpstr>ＭＳ Ｐゴシック</vt:lpstr>
      <vt:lpstr>ＭＳ Ｐゴシック</vt:lpstr>
      <vt:lpstr>Arial</vt:lpstr>
      <vt:lpstr>Calibri</vt:lpstr>
      <vt:lpstr>Calibri Light</vt:lpstr>
      <vt:lpstr>Cambria Math</vt:lpstr>
      <vt:lpstr>Courier New</vt:lpstr>
      <vt:lpstr>Gotham</vt:lpstr>
      <vt:lpstr>ITC Officina Sans Std Book</vt:lpstr>
      <vt:lpstr>Securitas Sans Light</vt:lpstr>
      <vt:lpstr>Symbol</vt:lpstr>
      <vt:lpstr>Times New Roman</vt:lpstr>
      <vt:lpstr>Trebuchet MS</vt:lpstr>
      <vt:lpstr>Verdana</vt:lpstr>
      <vt:lpstr>Verdana Regular</vt:lpstr>
      <vt:lpstr>Wingdings</vt:lpstr>
      <vt:lpstr>UAntwerpen-inhoud</vt:lpstr>
      <vt:lpstr>UAntwerpen_titelslide</vt:lpstr>
      <vt:lpstr>???</vt:lpstr>
      <vt:lpstr>Equation</vt:lpstr>
      <vt:lpstr>Statistiek B – contactmoment 4</vt:lpstr>
      <vt:lpstr>PowerPoint-presentatie</vt:lpstr>
      <vt:lpstr>Te.   ugblik   </vt:lpstr>
      <vt:lpstr>Feedback rapportage</vt:lpstr>
      <vt:lpstr>Feedback rapportage</vt:lpstr>
      <vt:lpstr>Correlaties</vt:lpstr>
      <vt:lpstr>   egressie</vt:lpstr>
      <vt:lpstr>   egressie</vt:lpstr>
      <vt:lpstr>Assumpties regressieanalyse</vt:lpstr>
      <vt:lpstr>Waarom lineair?</vt:lpstr>
      <vt:lpstr>Homoscedasticiteit</vt:lpstr>
      <vt:lpstr>Geen outliers</vt:lpstr>
      <vt:lpstr>Geen clustering</vt:lpstr>
      <vt:lpstr>Hoe cont     oleren?</vt:lpstr>
      <vt:lpstr>Standaardgrafieken uit R</vt:lpstr>
      <vt:lpstr>Residuele vs geschatte waarden</vt:lpstr>
      <vt:lpstr>Scale-location plot</vt:lpstr>
      <vt:lpstr>QQ-plot</vt:lpstr>
      <vt:lpstr>Twee maten om outliers te evalueren?</vt:lpstr>
      <vt:lpstr>Interactieve grafieken uit OLP2 functies</vt:lpstr>
      <vt:lpstr>Andere assumpties?</vt:lpstr>
      <vt:lpstr>Meervoudige regressieanalyse</vt:lpstr>
      <vt:lpstr>Een voorbeeld</vt:lpstr>
      <vt:lpstr>Enkelvoudige regressie - visueel</vt:lpstr>
      <vt:lpstr>Meervoudige regressie - visueel</vt:lpstr>
      <vt:lpstr>Meervoudige regressie - formule</vt:lpstr>
      <vt:lpstr>   egressie</vt:lpstr>
      <vt:lpstr> Voorspellen!</vt:lpstr>
      <vt:lpstr> Voorspellen!</vt:lpstr>
      <vt:lpstr>Meervoudige regressie – extra assumptie</vt:lpstr>
      <vt:lpstr>VIF in R</vt:lpstr>
      <vt:lpstr>Het ene model is het andere niet…</vt:lpstr>
      <vt:lpstr>Modellen vergelijken in R</vt:lpstr>
      <vt:lpstr>Modellen vergelijken in R</vt:lpstr>
      <vt:lpstr>Meervoudige regressieanalyse samengevat…</vt:lpstr>
      <vt:lpstr>Uitsmijter: Regressie-analyse in de actualiteit</vt:lpstr>
      <vt:lpstr>Uitsmijter: Regressie-analyse in de actualiteit</vt:lpstr>
      <vt:lpstr>Huiswerk</vt:lpstr>
      <vt:lpstr>PowerPoint-presentatie</vt:lpstr>
      <vt:lpstr>Oefeningen (respons op Blackboard)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Sofie Vermeiren</cp:lastModifiedBy>
  <cp:revision>278</cp:revision>
  <cp:lastPrinted>2022-03-29T17:25:41Z</cp:lastPrinted>
  <dcterms:created xsi:type="dcterms:W3CDTF">2020-12-07T09:05:54Z</dcterms:created>
  <dcterms:modified xsi:type="dcterms:W3CDTF">2024-03-27T19:47:08Z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0x010100D33E4096B1224744B14B28F94E3FEB1B</vt:lpwstr>
  </property>
</Properties>
</file>